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9"/>
  </p:notesMasterIdLst>
  <p:handoutMasterIdLst>
    <p:handoutMasterId r:id="rId40"/>
  </p:handoutMasterIdLst>
  <p:sldIdLst>
    <p:sldId id="473" r:id="rId2"/>
    <p:sldId id="433" r:id="rId3"/>
    <p:sldId id="458" r:id="rId4"/>
    <p:sldId id="430" r:id="rId5"/>
    <p:sldId id="479" r:id="rId6"/>
    <p:sldId id="480" r:id="rId7"/>
    <p:sldId id="476" r:id="rId8"/>
    <p:sldId id="452" r:id="rId9"/>
    <p:sldId id="460" r:id="rId10"/>
    <p:sldId id="461" r:id="rId11"/>
    <p:sldId id="454" r:id="rId12"/>
    <p:sldId id="455" r:id="rId13"/>
    <p:sldId id="466" r:id="rId14"/>
    <p:sldId id="481" r:id="rId15"/>
    <p:sldId id="465" r:id="rId16"/>
    <p:sldId id="462" r:id="rId17"/>
    <p:sldId id="372" r:id="rId18"/>
    <p:sldId id="435" r:id="rId19"/>
    <p:sldId id="395" r:id="rId20"/>
    <p:sldId id="468" r:id="rId21"/>
    <p:sldId id="469" r:id="rId22"/>
    <p:sldId id="470" r:id="rId23"/>
    <p:sldId id="443" r:id="rId24"/>
    <p:sldId id="464" r:id="rId25"/>
    <p:sldId id="471" r:id="rId26"/>
    <p:sldId id="472" r:id="rId27"/>
    <p:sldId id="370" r:id="rId28"/>
    <p:sldId id="408" r:id="rId29"/>
    <p:sldId id="409" r:id="rId30"/>
    <p:sldId id="405" r:id="rId31"/>
    <p:sldId id="406" r:id="rId32"/>
    <p:sldId id="410" r:id="rId33"/>
    <p:sldId id="467" r:id="rId34"/>
    <p:sldId id="477" r:id="rId35"/>
    <p:sldId id="474" r:id="rId36"/>
    <p:sldId id="456" r:id="rId37"/>
    <p:sldId id="478" r:id="rId38"/>
  </p:sldIdLst>
  <p:sldSz cx="9144000" cy="6858000" type="screen4x3"/>
  <p:notesSz cx="6858000" cy="9144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SEPH L. HELLERSTEIN" initials="JLH [2]" lastIdx="1" clrIdx="0"/>
  <p:cmAuthor id="2" name="justin" initials="j" lastIdx="2" clrIdx="1"/>
  <p:cmAuthor id="3" name="amc" initials="amc" lastIdx="8" clrIdx="2"/>
  <p:cmAuthor id="4" name="JOSEPH L. HELLERSTEIN" initials="JLH" lastIdx="8" clrIdx="3"/>
  <p:cmAuthor id="5" name="JOSEPH L. HELLERSTEIN" initials="JLH [3]" lastIdx="1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A7FF"/>
    <a:srgbClr val="3B18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724"/>
    <p:restoredTop sz="86469"/>
  </p:normalViewPr>
  <p:slideViewPr>
    <p:cSldViewPr snapToGrid="0" snapToObjects="1">
      <p:cViewPr varScale="1">
        <p:scale>
          <a:sx n="138" d="100"/>
          <a:sy n="138" d="100"/>
        </p:scale>
        <p:origin x="2120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handoutMaster" Target="handoutMasters/handout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05BE4F18-81D8-4BC1-98BD-D84381BD97DF}" type="datetimeFigureOut">
              <a:rPr lang="en-US" altLang="x-none"/>
              <a:pPr>
                <a:defRPr/>
              </a:pPr>
              <a:t>9/25/24</a:t>
            </a:fld>
            <a:endParaRPr lang="en-US" altLang="x-non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783BC0B9-C385-45F2-A496-F5EEADCF36A2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40612521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DCC3E5AD-E8F4-4AA4-AA5E-D6F4AD4B1421}" type="datetimeFigureOut">
              <a:rPr lang="en-US" altLang="x-none"/>
              <a:pPr>
                <a:defRPr/>
              </a:pPr>
              <a:t>9/25/24</a:t>
            </a:fld>
            <a:endParaRPr lang="en-US" altLang="x-non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1E3608CA-DBCA-4E8F-8DAB-6E1AFAF19782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47888468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Diverse students. Some with bio-backgrounds; some without. Some with CS background; some with very limited. Two separate courses combined because of a substantial shared curriculum.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E3608CA-DBCA-4E8F-8DAB-6E1AFAF19782}" type="slidenum">
              <a:rPr lang="en-US" altLang="x-none" smtClean="0"/>
              <a:pPr>
                <a:defRPr/>
              </a:pPr>
              <a:t>1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563895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J1_k1 appears in only one reaction but it has a major impact of the presence of oscillations. Understanding this requires a dynamical systems analysis to see the type of fixed points and how they change with parameters.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E3608CA-DBCA-4E8F-8DAB-6E1AFAF19782}" type="slidenum">
              <a:rPr lang="en-US" altLang="x-none" smtClean="0"/>
              <a:pPr>
                <a:defRPr/>
              </a:pPr>
              <a:t>25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586691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are there only arrows between adjacent states? Why is the last array lambda?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E3608CA-DBCA-4E8F-8DAB-6E1AFAF19782}" type="slidenum">
              <a:rPr lang="en-US" altLang="x-none" smtClean="0"/>
              <a:pPr>
                <a:defRPr/>
              </a:pPr>
              <a:t>29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1215395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are there only arrows between adjacent states? Why is the last array lambda?</a:t>
            </a:r>
          </a:p>
          <a:p>
            <a:r>
              <a:rPr lang="en-US" dirty="0"/>
              <a:t>B arrows go to the left; A arrows go to the right.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E3608CA-DBCA-4E8F-8DAB-6E1AFAF19782}" type="slidenum">
              <a:rPr lang="en-US" altLang="x-none" smtClean="0"/>
              <a:pPr>
                <a:defRPr/>
              </a:pPr>
              <a:t>32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525768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What’s the dimension of this system?</a:t>
            </a:r>
          </a:p>
          <a:p>
            <a:r>
              <a:rPr lang="en-US" dirty="0"/>
              <a:t>Why is there an n-2 term in the equation for S_{n-1}?</a:t>
            </a:r>
          </a:p>
          <a:p>
            <a:r>
              <a:rPr lang="en-US" dirty="0"/>
              <a:t>Is the network still linear if the reactions are reversible?</a:t>
            </a:r>
          </a:p>
          <a:p>
            <a:r>
              <a:rPr lang="en-US" dirty="0"/>
              <a:t>Under what conditions can we, in general, expect that a network will be a linear system using mass action kinetics?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E3608CA-DBCA-4E8F-8DAB-6E1AFAF19782}" type="slidenum">
              <a:rPr lang="en-US" altLang="x-none" smtClean="0"/>
              <a:pPr>
                <a:defRPr/>
              </a:pPr>
              <a:t>36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9077494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E3608CA-DBCA-4E8F-8DAB-6E1AFAF19782}" type="slidenum">
              <a:rPr lang="en-US" altLang="x-none" smtClean="0"/>
              <a:pPr>
                <a:defRPr/>
              </a:pPr>
              <a:t>7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6822639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Even though there are 2 species, this is really a one dimensional system.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E3608CA-DBCA-4E8F-8DAB-6E1AFAF19782}" type="slidenum">
              <a:rPr lang="en-US" altLang="x-none" smtClean="0"/>
              <a:pPr>
                <a:defRPr/>
              </a:pPr>
              <a:t>8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2690638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is it sufficient to consider just S1?</a:t>
            </a:r>
          </a:p>
          <a:p>
            <a:r>
              <a:rPr lang="en-US" dirty="0"/>
              <a:t>Why is this system linear?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E3608CA-DBCA-4E8F-8DAB-6E1AFAF19782}" type="slidenum">
              <a:rPr lang="en-US" altLang="x-none" smtClean="0"/>
              <a:pPr>
                <a:defRPr/>
              </a:pPr>
              <a:t>9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3233656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Can we be anywhere in the 1-d phase plane? No, only those points specified by the differential equation.</a:t>
            </a:r>
          </a:p>
          <a:p>
            <a:pPr marL="228600" indent="-228600">
              <a:buAutoNum type="arabicPeriod"/>
            </a:pPr>
            <a:r>
              <a:rPr lang="en-US" dirty="0"/>
              <a:t>What happens as we move from the fixed point in this example?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E3608CA-DBCA-4E8F-8DAB-6E1AFAF19782}" type="slidenum">
              <a:rPr lang="en-US" altLang="x-none" smtClean="0"/>
              <a:pPr>
                <a:defRPr/>
              </a:pPr>
              <a:t>10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2527652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are the eigenvalues of this system?</a:t>
            </a:r>
          </a:p>
          <a:p>
            <a:r>
              <a:rPr lang="en-US" dirty="0"/>
              <a:t>What does it mean to have a 0 eigenvalue?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E3608CA-DBCA-4E8F-8DAB-6E1AFAF19782}" type="slidenum">
              <a:rPr lang="en-US" altLang="x-none" smtClean="0"/>
              <a:pPr>
                <a:defRPr/>
              </a:pPr>
              <a:t>12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7478187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Where is system stable?</a:t>
            </a:r>
          </a:p>
          <a:p>
            <a:r>
              <a:rPr lang="en-US" dirty="0"/>
              <a:t>Boundary conditions mean that </a:t>
            </a:r>
            <a:r>
              <a:rPr lang="en-US" dirty="0" err="1"/>
              <a:t>linearizaiton</a:t>
            </a:r>
            <a:r>
              <a:rPr lang="en-US" dirty="0"/>
              <a:t> of nonlinear system won’t 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E3608CA-DBCA-4E8F-8DAB-6E1AFAF19782}" type="slidenum">
              <a:rPr lang="en-US" altLang="x-none" smtClean="0"/>
              <a:pPr>
                <a:defRPr/>
              </a:pPr>
              <a:t>15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7324330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1. Why is this model nonlinear?</a:t>
            </a:r>
          </a:p>
          <a:p>
            <a:r>
              <a:rPr lang="en-US" dirty="0"/>
              <a:t>2. Almost all species in a reaction network contain a degradation term. Why biologically? What are the implications if they don’t?</a:t>
            </a:r>
          </a:p>
          <a:p>
            <a:r>
              <a:rPr lang="en-US" dirty="0"/>
              <a:t>Is this a linear system?</a:t>
            </a:r>
          </a:p>
          <a:p>
            <a:r>
              <a:rPr lang="en-US" dirty="0"/>
              <a:t>3. If </a:t>
            </a:r>
            <a:r>
              <a:rPr lang="en-US" dirty="0" err="1"/>
              <a:t>I_ext</a:t>
            </a:r>
            <a:r>
              <a:rPr lang="en-US" dirty="0"/>
              <a:t> is constant, what are the state variables?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E3608CA-DBCA-4E8F-8DAB-6E1AFAF19782}" type="slidenum">
              <a:rPr lang="en-US" altLang="x-none" smtClean="0"/>
              <a:pPr>
                <a:defRPr/>
              </a:pPr>
              <a:t>18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58632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Changing the external concentration of the inducer changes the fixed point.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E3608CA-DBCA-4E8F-8DAB-6E1AFAF19782}" type="slidenum">
              <a:rPr lang="en-US" altLang="x-none" smtClean="0"/>
              <a:pPr>
                <a:defRPr/>
              </a:pPr>
              <a:t>19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9537278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B185A"/>
          </a:solidFill>
          <a:ln w="222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228600" y="254000"/>
            <a:ext cx="8686800" cy="6418263"/>
          </a:xfrm>
          <a:prstGeom prst="rect">
            <a:avLst/>
          </a:prstGeom>
          <a:noFill/>
          <a:ln w="222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447675" y="152400"/>
            <a:ext cx="3314700" cy="215900"/>
          </a:xfrm>
          <a:prstGeom prst="rect">
            <a:avLst/>
          </a:prstGeom>
          <a:solidFill>
            <a:srgbClr val="3B185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pic>
        <p:nvPicPr>
          <p:cNvPr id="7" name="Picture 9" descr="UW.Wordmark_ctr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rapezoid 7"/>
          <p:cNvSpPr/>
          <p:nvPr userDrawn="1"/>
        </p:nvSpPr>
        <p:spPr>
          <a:xfrm flipV="1">
            <a:off x="8167688" y="6348413"/>
            <a:ext cx="585787" cy="396875"/>
          </a:xfrm>
          <a:prstGeom prst="trapezoid">
            <a:avLst/>
          </a:prstGeom>
          <a:solidFill>
            <a:srgbClr val="3B185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pic>
        <p:nvPicPr>
          <p:cNvPr id="9" name="Picture 11" descr="UW_W-Logo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9275" y="6348413"/>
            <a:ext cx="5937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52600"/>
            <a:ext cx="7772400" cy="14700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508375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447675" y="5943600"/>
            <a:ext cx="21336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14675" y="5943600"/>
            <a:ext cx="2895600" cy="365125"/>
          </a:xfrm>
        </p:spPr>
        <p:txBody>
          <a:bodyPr/>
          <a:lstStyle>
            <a:lvl1pPr>
              <a:defRPr smtClean="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r>
              <a:rPr lang="en-US" dirty="0" err="1"/>
              <a:t>Hellerstein</a:t>
            </a:r>
            <a:r>
              <a:rPr lang="en-US" dirty="0"/>
              <a:t> &amp; </a:t>
            </a:r>
            <a:r>
              <a:rPr lang="en-US" dirty="0" err="1"/>
              <a:t>Sauro</a:t>
            </a:r>
            <a:r>
              <a:rPr lang="en-US" dirty="0"/>
              <a:t>, 2018</a:t>
            </a: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34275" y="5943600"/>
            <a:ext cx="466725" cy="365125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86B70CF0-7673-4231-A8DF-C83F6333DC4A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0984698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8382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371600"/>
            <a:ext cx="8229600" cy="45720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47675" y="6096000"/>
            <a:ext cx="21336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43675" y="609600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F28E452-D2D8-47BA-BE45-E1562FFD7E8A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9800699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533401"/>
            <a:ext cx="2057400" cy="5410200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533400"/>
            <a:ext cx="6019800" cy="5410201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47675" y="6096000"/>
            <a:ext cx="21336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43675" y="609600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68BD57A-FCD1-46D0-B4F3-27475AE259D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313335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447675" y="152400"/>
            <a:ext cx="3314700" cy="2159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pic>
        <p:nvPicPr>
          <p:cNvPr id="5" name="Picture 8" descr="UW.Wordmark_ctr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Group 19"/>
          <p:cNvGrpSpPr>
            <a:grpSpLocks noChangeAspect="1"/>
          </p:cNvGrpSpPr>
          <p:nvPr userDrawn="1"/>
        </p:nvGrpSpPr>
        <p:grpSpPr bwMode="auto">
          <a:xfrm>
            <a:off x="8167688" y="6348413"/>
            <a:ext cx="595312" cy="400050"/>
            <a:chOff x="8045450" y="6222997"/>
            <a:chExt cx="745067" cy="500464"/>
          </a:xfrm>
        </p:grpSpPr>
        <p:sp>
          <p:nvSpPr>
            <p:cNvPr id="7" name="Trapezoid 6"/>
            <p:cNvSpPr/>
            <p:nvPr userDrawn="1"/>
          </p:nvSpPr>
          <p:spPr>
            <a:xfrm flipV="1">
              <a:off x="8045450" y="6222997"/>
              <a:ext cx="733146" cy="494505"/>
            </a:xfrm>
            <a:prstGeom prst="trapezoi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>
                <a:solidFill>
                  <a:srgbClr val="FFFFFF"/>
                </a:solidFill>
                <a:ea typeface="ＭＳ Ｐゴシック" charset="0"/>
                <a:cs typeface="ＭＳ Ｐゴシック" charset="0"/>
              </a:endParaRPr>
            </a:p>
          </p:txBody>
        </p:sp>
        <p:pic>
          <p:nvPicPr>
            <p:cNvPr id="8" name="Picture 7" descr="UW_W-Logo_RGB.png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8047567" y="6223002"/>
              <a:ext cx="742950" cy="500459"/>
            </a:xfrm>
            <a:prstGeom prst="rect">
              <a:avLst/>
            </a:prstGeom>
            <a:ln>
              <a:noFill/>
            </a:ln>
            <a:effectLst>
              <a:glow rad="38100">
                <a:schemeClr val="bg1"/>
              </a:glow>
            </a:effectLst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838200"/>
          </a:xfrm>
          <a:prstGeom prst="rect">
            <a:avLst/>
          </a:prstGeom>
        </p:spPr>
        <p:txBody>
          <a:bodyPr/>
          <a:lstStyle>
            <a:lvl1pPr>
              <a:defRPr sz="36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57200" y="1371599"/>
            <a:ext cx="8229600" cy="4572001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 dirty="0"/>
              <a:t>Hellerstein &amp; </a:t>
            </a:r>
            <a:r>
              <a:rPr lang="en-US" dirty="0" err="1"/>
              <a:t>Sauro</a:t>
            </a:r>
            <a:r>
              <a:rPr lang="en-US" dirty="0"/>
              <a:t>, 2021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7543801" y="6248400"/>
            <a:ext cx="5334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EF4E9CC-9D91-476E-91FD-5BEEC164293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6164575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838200"/>
          </a:xfrm>
          <a:prstGeom prst="rect">
            <a:avLst/>
          </a:prstGeom>
        </p:spPr>
        <p:txBody>
          <a:bodyPr/>
          <a:lstStyle>
            <a:lvl1pPr>
              <a:defRPr sz="36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 dirty="0"/>
              <a:t>Hellerstein &amp; </a:t>
            </a:r>
            <a:r>
              <a:rPr lang="en-US" dirty="0" err="1"/>
              <a:t>Sauro</a:t>
            </a:r>
            <a:r>
              <a:rPr lang="en-US" dirty="0"/>
              <a:t>, 2021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7588372" y="6264274"/>
            <a:ext cx="53771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D48AF5-AD24-49E4-870F-03E7FFAFF73D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2683920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716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13"/>
          </p:nvPr>
        </p:nvSpPr>
        <p:spPr>
          <a:xfrm>
            <a:off x="457200" y="13716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838200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>
          <a:xfrm>
            <a:off x="6096000" y="6264275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E0F3666-4F92-4AFE-AA79-734D2E6D8EFE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2240081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838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6172200" y="6264275"/>
            <a:ext cx="19050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60CB552-6A5F-485E-BCBC-10B8AA1A3860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997223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838200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 dirty="0"/>
              <a:t>Hellerstein &amp; </a:t>
            </a:r>
            <a:r>
              <a:rPr lang="en-US" dirty="0" err="1"/>
              <a:t>Sauro</a:t>
            </a:r>
            <a:r>
              <a:rPr lang="en-US" dirty="0"/>
              <a:t>, 2020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7565366" y="6324600"/>
            <a:ext cx="511834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E4304A7-0FB2-4094-BC1E-DB17183AD0C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5349609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6400800" y="6324600"/>
            <a:ext cx="1609725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1F96DF4-0A1C-4FFD-A010-55DAD04D9A67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2782014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3008313" cy="106680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533401"/>
            <a:ext cx="5111750" cy="5410200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76400"/>
            <a:ext cx="3008313" cy="426720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447675" y="6096000"/>
            <a:ext cx="21336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43675" y="609600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9811D7C-4033-419C-969A-BBAEE2EDFC2C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996723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6482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3959225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214938"/>
            <a:ext cx="5486400" cy="7286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447675" y="6096000"/>
            <a:ext cx="21336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43675" y="609600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E8D658-39E5-437A-8A5B-1BB29676E30D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285634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14675" y="6264275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1200" smtClean="0">
                <a:solidFill>
                  <a:srgbClr val="898989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grpSp>
        <p:nvGrpSpPr>
          <p:cNvPr id="1027" name="Group 19"/>
          <p:cNvGrpSpPr>
            <a:grpSpLocks noChangeAspect="1"/>
          </p:cNvGrpSpPr>
          <p:nvPr userDrawn="1"/>
        </p:nvGrpSpPr>
        <p:grpSpPr bwMode="auto">
          <a:xfrm>
            <a:off x="8167688" y="6348413"/>
            <a:ext cx="595312" cy="400050"/>
            <a:chOff x="8045450" y="6222997"/>
            <a:chExt cx="745067" cy="500464"/>
          </a:xfrm>
        </p:grpSpPr>
        <p:sp>
          <p:nvSpPr>
            <p:cNvPr id="9" name="Trapezoid 8"/>
            <p:cNvSpPr/>
            <p:nvPr userDrawn="1"/>
          </p:nvSpPr>
          <p:spPr>
            <a:xfrm flipV="1">
              <a:off x="8045450" y="6222997"/>
              <a:ext cx="733146" cy="494505"/>
            </a:xfrm>
            <a:prstGeom prst="trapezoi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>
                <a:solidFill>
                  <a:srgbClr val="FFFFFF"/>
                </a:solidFill>
                <a:ea typeface="ＭＳ Ｐゴシック" charset="0"/>
                <a:cs typeface="ＭＳ Ｐゴシック" charset="0"/>
              </a:endParaRPr>
            </a:p>
          </p:txBody>
        </p:sp>
        <p:pic>
          <p:nvPicPr>
            <p:cNvPr id="10" name="Picture 9" descr="UW_W-Logo_RGB.png"/>
            <p:cNvPicPr>
              <a:picLocks noChangeAspect="1"/>
            </p:cNvPicPr>
            <p:nvPr userDrawn="1"/>
          </p:nvPicPr>
          <p:blipFill>
            <a:blip r:embed="rId13"/>
            <a:stretch>
              <a:fillRect/>
            </a:stretch>
          </p:blipFill>
          <p:spPr>
            <a:xfrm>
              <a:off x="8047567" y="6223002"/>
              <a:ext cx="742950" cy="500459"/>
            </a:xfrm>
            <a:prstGeom prst="rect">
              <a:avLst/>
            </a:prstGeom>
            <a:ln>
              <a:noFill/>
            </a:ln>
            <a:effectLst>
              <a:glow rad="38100">
                <a:schemeClr val="bg1"/>
              </a:glow>
            </a:effectLst>
          </p:spPr>
        </p:pic>
      </p:grpSp>
      <p:sp>
        <p:nvSpPr>
          <p:cNvPr id="14" name="Rectangle 13"/>
          <p:cNvSpPr/>
          <p:nvPr userDrawn="1"/>
        </p:nvSpPr>
        <p:spPr>
          <a:xfrm>
            <a:off x="228600" y="254000"/>
            <a:ext cx="8686800" cy="6418263"/>
          </a:xfrm>
          <a:prstGeom prst="rect">
            <a:avLst/>
          </a:prstGeom>
          <a:noFill/>
          <a:ln w="22225" cap="flat" cmpd="sng" algn="ctr">
            <a:solidFill>
              <a:srgbClr val="3B185A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pic>
        <p:nvPicPr>
          <p:cNvPr id="1029" name="Picture 8" descr="UW.Wordmark_ctr.jpg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12"/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43675" y="6248400"/>
            <a:ext cx="1381125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27F3DADD-C4F0-4FD0-93A2-8E07AC6F0FB5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20" r:id="rId1"/>
    <p:sldLayoutId id="2147484221" r:id="rId2"/>
    <p:sldLayoutId id="2147484222" r:id="rId3"/>
    <p:sldLayoutId id="2147484223" r:id="rId4"/>
    <p:sldLayoutId id="2147484224" r:id="rId5"/>
    <p:sldLayoutId id="2147484225" r:id="rId6"/>
    <p:sldLayoutId id="2147484226" r:id="rId7"/>
    <p:sldLayoutId id="2147484227" r:id="rId8"/>
    <p:sldLayoutId id="2147484228" r:id="rId9"/>
    <p:sldLayoutId id="2147484229" r:id="rId10"/>
    <p:sldLayoutId id="2147484230" r:id="rId11"/>
  </p:sldLayoutIdLst>
  <p:hf hdr="0" ft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+mj-lt"/>
          <a:ea typeface="ＭＳ Ｐゴシック" pitchFamily="-112" charset="-128"/>
          <a:cs typeface="ＭＳ Ｐゴシック" pitchFamily="-112" charset="-128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ＭＳ Ｐゴシック" pitchFamily="-112" charset="-128"/>
          <a:cs typeface="ＭＳ Ｐゴシック" pitchFamily="-112" charset="-128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ＭＳ Ｐゴシック" pitchFamily="-112" charset="-128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ＭＳ Ｐゴシック" pitchFamily="-112" charset="-128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ＭＳ Ｐゴシック" pitchFamily="-112" charset="-128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ＭＳ Ｐゴシック" pitchFamily="-112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29.png"/><Relationship Id="rId3" Type="http://schemas.openxmlformats.org/officeDocument/2006/relationships/image" Target="../media/image21.png"/><Relationship Id="rId7" Type="http://schemas.openxmlformats.org/officeDocument/2006/relationships/image" Target="../media/image27.png"/><Relationship Id="rId12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jpeg"/><Relationship Id="rId11" Type="http://schemas.openxmlformats.org/officeDocument/2006/relationships/image" Target="../media/image23.png"/><Relationship Id="rId5" Type="http://schemas.openxmlformats.org/officeDocument/2006/relationships/image" Target="../media/image26.png"/><Relationship Id="rId10" Type="http://schemas.openxmlformats.org/officeDocument/2006/relationships/image" Target="../media/image22.png"/><Relationship Id="rId4" Type="http://schemas.openxmlformats.org/officeDocument/2006/relationships/image" Target="../media/image25.png"/><Relationship Id="rId9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230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6.png"/><Relationship Id="rId5" Type="http://schemas.openxmlformats.org/officeDocument/2006/relationships/image" Target="../media/image35.png"/><Relationship Id="rId10" Type="http://schemas.openxmlformats.org/officeDocument/2006/relationships/image" Target="../media/image30.png"/><Relationship Id="rId4" Type="http://schemas.openxmlformats.org/officeDocument/2006/relationships/image" Target="../media/image241.png"/><Relationship Id="rId9" Type="http://schemas.openxmlformats.org/officeDocument/2006/relationships/image" Target="../media/image4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240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10" Type="http://schemas.openxmlformats.org/officeDocument/2006/relationships/image" Target="../media/image76.png"/><Relationship Id="rId4" Type="http://schemas.openxmlformats.org/officeDocument/2006/relationships/image" Target="../media/image70.png"/><Relationship Id="rId9" Type="http://schemas.openxmlformats.org/officeDocument/2006/relationships/image" Target="../media/image7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81.png"/><Relationship Id="rId7" Type="http://schemas.openxmlformats.org/officeDocument/2006/relationships/image" Target="../media/image40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13" Type="http://schemas.openxmlformats.org/officeDocument/2006/relationships/image" Target="../media/image94.png"/><Relationship Id="rId3" Type="http://schemas.openxmlformats.org/officeDocument/2006/relationships/image" Target="../media/image88.png"/><Relationship Id="rId7" Type="http://schemas.openxmlformats.org/officeDocument/2006/relationships/image" Target="../media/image92.png"/><Relationship Id="rId12" Type="http://schemas.openxmlformats.org/officeDocument/2006/relationships/image" Target="../media/image63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1.png"/><Relationship Id="rId11" Type="http://schemas.openxmlformats.org/officeDocument/2006/relationships/image" Target="../media/image62.png"/><Relationship Id="rId5" Type="http://schemas.openxmlformats.org/officeDocument/2006/relationships/image" Target="../media/image90.png"/><Relationship Id="rId10" Type="http://schemas.openxmlformats.org/officeDocument/2006/relationships/image" Target="../media/image61.png"/><Relationship Id="rId4" Type="http://schemas.openxmlformats.org/officeDocument/2006/relationships/image" Target="../media/image89.png"/><Relationship Id="rId9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0.png"/><Relationship Id="rId7" Type="http://schemas.openxmlformats.org/officeDocument/2006/relationships/image" Target="../media/image98.png"/><Relationship Id="rId2" Type="http://schemas.openxmlformats.org/officeDocument/2006/relationships/image" Target="../media/image73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9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5.png"/><Relationship Id="rId5" Type="http://schemas.openxmlformats.org/officeDocument/2006/relationships/image" Target="../media/image53.png"/><Relationship Id="rId4" Type="http://schemas.openxmlformats.org/officeDocument/2006/relationships/image" Target="../media/image5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9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5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3" Type="http://schemas.openxmlformats.org/officeDocument/2006/relationships/image" Target="../media/image118.png"/><Relationship Id="rId7" Type="http://schemas.openxmlformats.org/officeDocument/2006/relationships/image" Target="../media/image1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1.png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0.png"/><Relationship Id="rId3" Type="http://schemas.openxmlformats.org/officeDocument/2006/relationships/image" Target="../media/image370.png"/><Relationship Id="rId7" Type="http://schemas.openxmlformats.org/officeDocument/2006/relationships/image" Target="../media/image4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0.png"/><Relationship Id="rId5" Type="http://schemas.openxmlformats.org/officeDocument/2006/relationships/image" Target="../media/image390.png"/><Relationship Id="rId4" Type="http://schemas.openxmlformats.org/officeDocument/2006/relationships/image" Target="../media/image380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320.png"/><Relationship Id="rId7" Type="http://schemas.openxmlformats.org/officeDocument/2006/relationships/image" Target="../media/image360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0.png"/><Relationship Id="rId5" Type="http://schemas.openxmlformats.org/officeDocument/2006/relationships/image" Target="../media/image340.png"/><Relationship Id="rId4" Type="http://schemas.openxmlformats.org/officeDocument/2006/relationships/image" Target="../media/image3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18.png"/><Relationship Id="rId3" Type="http://schemas.openxmlformats.org/officeDocument/2006/relationships/image" Target="../media/image100.png"/><Relationship Id="rId7" Type="http://schemas.openxmlformats.org/officeDocument/2006/relationships/image" Target="../media/image14.pn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1.png"/><Relationship Id="rId11" Type="http://schemas.openxmlformats.org/officeDocument/2006/relationships/image" Target="../media/image16.png"/><Relationship Id="rId5" Type="http://schemas.openxmlformats.org/officeDocument/2006/relationships/image" Target="../media/image124.png"/><Relationship Id="rId10" Type="http://schemas.openxmlformats.org/officeDocument/2006/relationships/image" Target="../media/image151.png"/><Relationship Id="rId4" Type="http://schemas.openxmlformats.org/officeDocument/2006/relationships/image" Target="../media/image116.png"/><Relationship Id="rId9" Type="http://schemas.openxmlformats.org/officeDocument/2006/relationships/image" Target="../media/image141.png"/><Relationship Id="rId1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3" Type="http://schemas.openxmlformats.org/officeDocument/2006/relationships/image" Target="../media/image910.png"/><Relationship Id="rId7" Type="http://schemas.openxmlformats.org/officeDocument/2006/relationships/image" Target="../media/image13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115.png"/><Relationship Id="rId10" Type="http://schemas.openxmlformats.org/officeDocument/2006/relationships/image" Target="../media/image20.png"/><Relationship Id="rId4" Type="http://schemas.openxmlformats.org/officeDocument/2006/relationships/image" Target="../media/image1010.png"/><Relationship Id="rId9" Type="http://schemas.openxmlformats.org/officeDocument/2006/relationships/image" Target="../media/image15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7" Type="http://schemas.openxmlformats.org/officeDocument/2006/relationships/image" Target="../media/image20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0.png"/><Relationship Id="rId5" Type="http://schemas.openxmlformats.org/officeDocument/2006/relationships/image" Target="../media/image9.jpeg"/><Relationship Id="rId4" Type="http://schemas.openxmlformats.org/officeDocument/2006/relationships/image" Target="../media/image180.png"/><Relationship Id="rId9" Type="http://schemas.openxmlformats.org/officeDocument/2006/relationships/image" Target="../media/image2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/>
          <p:cNvSpPr>
            <a:spLocks noGrp="1"/>
          </p:cNvSpPr>
          <p:nvPr>
            <p:ph type="ctrTitle"/>
          </p:nvPr>
        </p:nvSpPr>
        <p:spPr bwMode="auto">
          <a:xfrm>
            <a:off x="381000" y="533400"/>
            <a:ext cx="8458200" cy="327964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 sz="3200" b="1" dirty="0">
                <a:ea typeface="ＭＳ Ｐゴシック" panose="020B0600070205080204" pitchFamily="34" charset="-128"/>
              </a:rPr>
              <a:t>BIOE 437 / BIOE 537 </a:t>
            </a:r>
            <a:br>
              <a:rPr lang="en-US" altLang="en-US" sz="3200" b="1" dirty="0">
                <a:ea typeface="ＭＳ Ｐゴシック" panose="020B0600070205080204" pitchFamily="34" charset="-128"/>
              </a:rPr>
            </a:br>
            <a:r>
              <a:rPr lang="en-US" altLang="en-US" sz="3200" b="1" i="1" dirty="0">
                <a:ea typeface="ＭＳ Ｐゴシック" panose="020B0600070205080204" pitchFamily="34" charset="-128"/>
              </a:rPr>
              <a:t>Computational Systems Biology</a:t>
            </a:r>
            <a:br>
              <a:rPr lang="en-US" altLang="en-US" sz="3200" b="1" dirty="0">
                <a:ea typeface="ＭＳ Ｐゴシック" panose="020B0600070205080204" pitchFamily="34" charset="-128"/>
              </a:rPr>
            </a:br>
            <a:br>
              <a:rPr lang="en-US" altLang="en-US" sz="3200" b="1" dirty="0">
                <a:ea typeface="ＭＳ Ｐゴシック" panose="020B0600070205080204" pitchFamily="34" charset="-128"/>
              </a:rPr>
            </a:br>
            <a:br>
              <a:rPr lang="en-US" altLang="en-US" sz="3200" b="1" dirty="0">
                <a:ea typeface="ＭＳ Ｐゴシック" panose="020B0600070205080204" pitchFamily="34" charset="-128"/>
              </a:rPr>
            </a:br>
            <a:r>
              <a:rPr lang="en-US" altLang="en-US" sz="3200" b="1" u="sng" dirty="0">
                <a:ea typeface="ＭＳ Ｐゴシック" panose="020B0600070205080204" pitchFamily="34" charset="-128"/>
              </a:rPr>
              <a:t>Reaction Networks as </a:t>
            </a:r>
            <a:br>
              <a:rPr lang="en-US" altLang="en-US" sz="3200" b="1" u="sng" dirty="0">
                <a:ea typeface="ＭＳ Ｐゴシック" panose="020B0600070205080204" pitchFamily="34" charset="-128"/>
              </a:rPr>
            </a:br>
            <a:r>
              <a:rPr lang="en-US" altLang="en-US" sz="3200" b="1" u="sng" dirty="0">
                <a:ea typeface="ＭＳ Ｐゴシック" panose="020B0600070205080204" pitchFamily="34" charset="-128"/>
              </a:rPr>
              <a:t>Dynamical Systems</a:t>
            </a:r>
            <a:br>
              <a:rPr lang="en-US" altLang="en-US" sz="3200" b="1" dirty="0">
                <a:ea typeface="ＭＳ Ｐゴシック" panose="020B0600070205080204" pitchFamily="34" charset="-128"/>
              </a:rPr>
            </a:br>
            <a:br>
              <a:rPr lang="en-US" altLang="en-US" b="1" dirty="0">
                <a:ea typeface="ＭＳ Ｐゴシック" panose="020B0600070205080204" pitchFamily="34" charset="-128"/>
              </a:rPr>
            </a:br>
            <a:br>
              <a:rPr lang="en-US" altLang="en-US" b="1" dirty="0">
                <a:ea typeface="ＭＳ Ｐゴシック" panose="020B0600070205080204" pitchFamily="34" charset="-128"/>
              </a:rPr>
            </a:br>
            <a:endParaRPr lang="en-US" altLang="en-US" i="1" dirty="0">
              <a:ea typeface="ＭＳ Ｐゴシック" panose="020B0600070205080204" pitchFamily="34" charset="-128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10F5ED-CA3C-E74C-AA2B-DC3C09E1EB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1000" y="3886200"/>
            <a:ext cx="8382000" cy="1752600"/>
          </a:xfrm>
        </p:spPr>
        <p:txBody>
          <a:bodyPr/>
          <a:lstStyle/>
          <a:p>
            <a:r>
              <a:rPr lang="en-US" dirty="0"/>
              <a:t>Joseph L. </a:t>
            </a:r>
            <a:r>
              <a:rPr lang="en-US" dirty="0" err="1"/>
              <a:t>Hellerstein</a:t>
            </a:r>
            <a:r>
              <a:rPr lang="en-US" dirty="0"/>
              <a:t>*</a:t>
            </a:r>
          </a:p>
          <a:p>
            <a:r>
              <a:rPr lang="en-US" dirty="0"/>
              <a:t>Herbert </a:t>
            </a:r>
            <a:r>
              <a:rPr lang="en-US" dirty="0" err="1"/>
              <a:t>Sauro</a:t>
            </a:r>
            <a:r>
              <a:rPr lang="en-US" dirty="0"/>
              <a:t>**</a:t>
            </a:r>
          </a:p>
          <a:p>
            <a:endParaRPr lang="en-US" dirty="0"/>
          </a:p>
          <a:p>
            <a:r>
              <a:rPr lang="en-US" sz="2800" dirty="0"/>
              <a:t>*</a:t>
            </a:r>
            <a:r>
              <a:rPr lang="en-US" sz="2800" dirty="0" err="1"/>
              <a:t>eScience</a:t>
            </a:r>
            <a:r>
              <a:rPr lang="en-US" sz="2800" dirty="0"/>
              <a:t> Institute, Computer Science &amp; Engineering</a:t>
            </a:r>
          </a:p>
          <a:p>
            <a:r>
              <a:rPr lang="en-US" sz="2800" dirty="0"/>
              <a:t>**</a:t>
            </a:r>
            <a:r>
              <a:rPr lang="en-US" sz="2800" dirty="0" err="1"/>
              <a:t>BioEngineering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5582744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470C2-4D47-A448-8529-365DD6573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Visualizations and Fixed Points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5A54A3-EFC9-E948-BE33-DE3D611399F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10</a:t>
            </a:fld>
            <a:endParaRPr lang="en-US" altLang="x-none"/>
          </a:p>
        </p:txBody>
      </p:sp>
      <p:pic>
        <p:nvPicPr>
          <p:cNvPr id="13" name="Picture 12" descr="Chart, line chart&#10;&#10;Description automatically generated">
            <a:extLst>
              <a:ext uri="{FF2B5EF4-FFF2-40B4-BE49-F238E27FC236}">
                <a16:creationId xmlns:a16="http://schemas.microsoft.com/office/drawing/2014/main" id="{76EF755D-3778-6E46-8798-110A748644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1264" y="1921515"/>
            <a:ext cx="3746602" cy="2726487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9E6ADCD5-EA9D-4342-BCB9-94C54CE27DD1}"/>
              </a:ext>
            </a:extLst>
          </p:cNvPr>
          <p:cNvGrpSpPr/>
          <p:nvPr/>
        </p:nvGrpSpPr>
        <p:grpSpPr>
          <a:xfrm>
            <a:off x="457200" y="763379"/>
            <a:ext cx="1232187" cy="799075"/>
            <a:chOff x="4340751" y="5677925"/>
            <a:chExt cx="1232187" cy="79907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6BAD0369-896B-E249-8F6F-65814E6B422F}"/>
                    </a:ext>
                  </a:extLst>
                </p:cNvPr>
                <p:cNvSpPr/>
                <p:nvPr/>
              </p:nvSpPr>
              <p:spPr>
                <a:xfrm>
                  <a:off x="4719492" y="6107668"/>
                  <a:ext cx="480068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6BAD0369-896B-E249-8F6F-65814E6B422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19492" y="6107668"/>
                  <a:ext cx="480068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492C0DDA-0005-8E4C-B427-EBCDC4F1C39E}"/>
                    </a:ext>
                  </a:extLst>
                </p:cNvPr>
                <p:cNvSpPr/>
                <p:nvPr/>
              </p:nvSpPr>
              <p:spPr>
                <a:xfrm>
                  <a:off x="4657567" y="5677925"/>
                  <a:ext cx="476541" cy="39158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492C0DDA-0005-8E4C-B427-EBCDC4F1C39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57567" y="5677925"/>
                  <a:ext cx="476541" cy="391582"/>
                </a:xfrm>
                <a:prstGeom prst="rect">
                  <a:avLst/>
                </a:prstGeom>
                <a:blipFill>
                  <a:blip r:embed="rId5"/>
                  <a:stretch>
                    <a:fillRect b="-937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BE8F1479-E468-284E-80B6-43F31436EC0E}"/>
                </a:ext>
              </a:extLst>
            </p:cNvPr>
            <p:cNvGrpSpPr/>
            <p:nvPr/>
          </p:nvGrpSpPr>
          <p:grpSpPr>
            <a:xfrm>
              <a:off x="4340751" y="5882575"/>
              <a:ext cx="1232187" cy="461665"/>
              <a:chOff x="4340751" y="5882575"/>
              <a:chExt cx="1232187" cy="461665"/>
            </a:xfrm>
          </p:grpSpPr>
          <p:pic>
            <p:nvPicPr>
              <p:cNvPr id="27" name="Picture 2" descr="Reversible Reaction Symbol png download - 822*670 - Free Transparent  Chemical Equilibrium png Download. - CleanPNG / KissPNG">
                <a:extLst>
                  <a:ext uri="{FF2B5EF4-FFF2-40B4-BE49-F238E27FC236}">
                    <a16:creationId xmlns:a16="http://schemas.microsoft.com/office/drawing/2014/main" id="{965D87DB-5A3C-CF43-9D05-B6677706DA5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03600" y="5995603"/>
                <a:ext cx="311853" cy="23560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Rectangle 27">
                    <a:extLst>
                      <a:ext uri="{FF2B5EF4-FFF2-40B4-BE49-F238E27FC236}">
                        <a16:creationId xmlns:a16="http://schemas.microsoft.com/office/drawing/2014/main" id="{28B1069F-0B0F-4A43-8664-D277F090C1B3}"/>
                      </a:ext>
                    </a:extLst>
                  </p:cNvPr>
                  <p:cNvSpPr/>
                  <p:nvPr/>
                </p:nvSpPr>
                <p:spPr>
                  <a:xfrm>
                    <a:off x="4340751" y="5882575"/>
                    <a:ext cx="555087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28" name="Rectangle 27">
                    <a:extLst>
                      <a:ext uri="{FF2B5EF4-FFF2-40B4-BE49-F238E27FC236}">
                        <a16:creationId xmlns:a16="http://schemas.microsoft.com/office/drawing/2014/main" id="{28B1069F-0B0F-4A43-8664-D277F090C1B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340751" y="5882575"/>
                    <a:ext cx="555087" cy="461665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b="-270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Rectangle 28">
                    <a:extLst>
                      <a:ext uri="{FF2B5EF4-FFF2-40B4-BE49-F238E27FC236}">
                        <a16:creationId xmlns:a16="http://schemas.microsoft.com/office/drawing/2014/main" id="{03155604-95E4-0441-BDA2-87B92FF958CA}"/>
                      </a:ext>
                    </a:extLst>
                  </p:cNvPr>
                  <p:cNvSpPr/>
                  <p:nvPr/>
                </p:nvSpPr>
                <p:spPr>
                  <a:xfrm>
                    <a:off x="5010733" y="5882575"/>
                    <a:ext cx="562205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29" name="Rectangle 28">
                    <a:extLst>
                      <a:ext uri="{FF2B5EF4-FFF2-40B4-BE49-F238E27FC236}">
                        <a16:creationId xmlns:a16="http://schemas.microsoft.com/office/drawing/2014/main" id="{03155604-95E4-0441-BDA2-87B92FF958C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010733" y="5882575"/>
                    <a:ext cx="562205" cy="461665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b="-270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pic>
        <p:nvPicPr>
          <p:cNvPr id="30" name="Picture 29" descr="Chart&#10;&#10;Description automatically generated">
            <a:extLst>
              <a:ext uri="{FF2B5EF4-FFF2-40B4-BE49-F238E27FC236}">
                <a16:creationId xmlns:a16="http://schemas.microsoft.com/office/drawing/2014/main" id="{3B420D1F-AAC3-974F-A38D-A69F0543A6C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6134" y="1787178"/>
            <a:ext cx="3278737" cy="312856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C30A125-19BD-A141-BB0E-62D5FC633991}"/>
                  </a:ext>
                </a:extLst>
              </p:cNvPr>
              <p:cNvSpPr txBox="1"/>
              <p:nvPr/>
            </p:nvSpPr>
            <p:spPr>
              <a:xfrm>
                <a:off x="506134" y="4960839"/>
                <a:ext cx="8475397" cy="148784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Phase Portraits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1-dimensional system: Plot derivative of state variable against its value.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Possible because system is autonomous.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b="1" dirty="0"/>
                  <a:t>Fixed point </a:t>
                </a:r>
                <a:r>
                  <a:rPr lang="en-US" dirty="0"/>
                  <a:t>occurs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</m:acc>
                      </m:e>
                      <m:sub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0.  </m:t>
                    </m:r>
                  </m:oMath>
                </a14:m>
                <a:r>
                  <a:rPr lang="en-US" dirty="0"/>
                  <a:t>Occurs when plot intersects y = 0.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Fixed point is stable (</a:t>
                </a:r>
                <a:r>
                  <a:rPr lang="en-US" b="1" dirty="0"/>
                  <a:t>steady state</a:t>
                </a:r>
                <a:r>
                  <a:rPr lang="en-US" dirty="0"/>
                  <a:t>) if movement away forces the system back.`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C30A125-19BD-A141-BB0E-62D5FC6339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134" y="4960839"/>
                <a:ext cx="8475397" cy="1487843"/>
              </a:xfrm>
              <a:prstGeom prst="rect">
                <a:avLst/>
              </a:prstGeom>
              <a:blipFill>
                <a:blip r:embed="rId10"/>
                <a:stretch>
                  <a:fillRect l="-448" t="-1695" r="-448" b="-59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79F59488-7FFE-4E4F-8F55-16331901A14F}"/>
                  </a:ext>
                </a:extLst>
              </p:cNvPr>
              <p:cNvSpPr/>
              <p:nvPr/>
            </p:nvSpPr>
            <p:spPr>
              <a:xfrm>
                <a:off x="1319738" y="883999"/>
                <a:ext cx="3518188" cy="61824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=−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79F59488-7FFE-4E4F-8F55-16331901A1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9738" y="883999"/>
                <a:ext cx="3518188" cy="618246"/>
              </a:xfrm>
              <a:prstGeom prst="rect">
                <a:avLst/>
              </a:prstGeom>
              <a:blipFill>
                <a:blip r:embed="rId11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99CBA04-EE33-F444-AEF2-E5F8A62BBD4E}"/>
              </a:ext>
            </a:extLst>
          </p:cNvPr>
          <p:cNvCxnSpPr>
            <a:cxnSpLocks/>
          </p:cNvCxnSpPr>
          <p:nvPr/>
        </p:nvCxnSpPr>
        <p:spPr>
          <a:xfrm>
            <a:off x="6764565" y="3013026"/>
            <a:ext cx="0" cy="1282349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95B09D7-DB82-874A-8BB8-7E26244CCB7D}"/>
              </a:ext>
            </a:extLst>
          </p:cNvPr>
          <p:cNvCxnSpPr>
            <a:cxnSpLocks/>
          </p:cNvCxnSpPr>
          <p:nvPr/>
        </p:nvCxnSpPr>
        <p:spPr>
          <a:xfrm flipH="1">
            <a:off x="1012287" y="3284758"/>
            <a:ext cx="2662566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71AC967-8D33-4249-9BD9-3A785DDE531E}"/>
                  </a:ext>
                </a:extLst>
              </p:cNvPr>
              <p:cNvSpPr txBox="1"/>
              <p:nvPr/>
            </p:nvSpPr>
            <p:spPr>
              <a:xfrm>
                <a:off x="1262740" y="3572249"/>
                <a:ext cx="234987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Steady state value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71AC967-8D33-4249-9BD9-3A785DDE53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2740" y="3572249"/>
                <a:ext cx="2349874" cy="338554"/>
              </a:xfrm>
              <a:prstGeom prst="rect">
                <a:avLst/>
              </a:prstGeom>
              <a:blipFill>
                <a:blip r:embed="rId12"/>
                <a:stretch>
                  <a:fillRect l="-1613" t="-7143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CF76E17-3D35-AA42-895E-43C298320B14}"/>
              </a:ext>
            </a:extLst>
          </p:cNvPr>
          <p:cNvCxnSpPr>
            <a:cxnSpLocks/>
          </p:cNvCxnSpPr>
          <p:nvPr/>
        </p:nvCxnSpPr>
        <p:spPr>
          <a:xfrm flipH="1" flipV="1">
            <a:off x="1906439" y="3351461"/>
            <a:ext cx="437131" cy="30273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3C11F42-9C0B-034F-B868-EB4731E3D181}"/>
              </a:ext>
            </a:extLst>
          </p:cNvPr>
          <p:cNvCxnSpPr/>
          <p:nvPr/>
        </p:nvCxnSpPr>
        <p:spPr>
          <a:xfrm>
            <a:off x="6211019" y="4212093"/>
            <a:ext cx="457200" cy="0"/>
          </a:xfrm>
          <a:prstGeom prst="straightConnector1">
            <a:avLst/>
          </a:prstGeom>
          <a:ln w="19050">
            <a:tailEnd type="stealt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25B74AF-2B86-EF40-8DF0-E67CF10736D3}"/>
              </a:ext>
            </a:extLst>
          </p:cNvPr>
          <p:cNvCxnSpPr>
            <a:cxnSpLocks/>
          </p:cNvCxnSpPr>
          <p:nvPr/>
        </p:nvCxnSpPr>
        <p:spPr>
          <a:xfrm flipH="1">
            <a:off x="6840749" y="4213805"/>
            <a:ext cx="457199" cy="0"/>
          </a:xfrm>
          <a:prstGeom prst="straightConnector1">
            <a:avLst/>
          </a:prstGeom>
          <a:ln w="19050">
            <a:tailEnd type="stealt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51BB744A-CD7E-E0F2-A72A-248AEBA756AA}"/>
                  </a:ext>
                </a:extLst>
              </p:cNvPr>
              <p:cNvSpPr/>
              <p:nvPr/>
            </p:nvSpPr>
            <p:spPr>
              <a:xfrm>
                <a:off x="5218769" y="918931"/>
                <a:ext cx="3006355" cy="60638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dirty="0"/>
                  <a:t>If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0,  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den>
                    </m:f>
                  </m:oMath>
                </a14:m>
                <a:endParaRPr lang="en-US" sz="2000" i="1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51BB744A-CD7E-E0F2-A72A-248AEBA756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8769" y="918931"/>
                <a:ext cx="3006355" cy="606384"/>
              </a:xfrm>
              <a:prstGeom prst="rect">
                <a:avLst/>
              </a:prstGeom>
              <a:blipFill>
                <a:blip r:embed="rId13"/>
                <a:stretch>
                  <a:fillRect l="-16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58895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470C2-4D47-A448-8529-365DD6573F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89781"/>
            <a:ext cx="8229600" cy="838200"/>
          </a:xfrm>
        </p:spPr>
        <p:txBody>
          <a:bodyPr/>
          <a:lstStyle/>
          <a:p>
            <a:r>
              <a:rPr lang="en-US" dirty="0"/>
              <a:t>Calculating Fixed Points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9ECDEA-5DE4-DA41-9FD3-E7C69FC7C4B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2017945"/>
                <a:ext cx="8229600" cy="979539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b="1" dirty="0"/>
                  <a:t>Fixed point </a:t>
                </a:r>
                <a:r>
                  <a:rPr lang="en-US" dirty="0"/>
                  <a:t>when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endParaRPr lang="en-US" b="0" i="0" dirty="0"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9ECDEA-5DE4-DA41-9FD3-E7C69FC7C4B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2017945"/>
                <a:ext cx="8229600" cy="979539"/>
              </a:xfrm>
              <a:blipFill>
                <a:blip r:embed="rId2"/>
                <a:stretch>
                  <a:fillRect l="-1852" t="-75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5A54A3-EFC9-E948-BE33-DE3D611399F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11</a:t>
            </a:fld>
            <a:endParaRPr lang="en-US" altLang="x-non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F0A65287-A2D7-2A4E-A9C7-526797229815}"/>
                  </a:ext>
                </a:extLst>
              </p:cNvPr>
              <p:cNvSpPr/>
              <p:nvPr/>
            </p:nvSpPr>
            <p:spPr>
              <a:xfrm>
                <a:off x="3505200" y="1964754"/>
                <a:ext cx="1790747" cy="7250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​</m:t>
                              </m:r>
                            </m:e>
                          </m:d>
                        </m:e>
                        <m:sub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Sup>
                            <m:sSub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</m:sub>
                      </m:sSub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F0A65287-A2D7-2A4E-A9C7-5267972298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5200" y="1964754"/>
                <a:ext cx="1790747" cy="725070"/>
              </a:xfrm>
              <a:prstGeom prst="rect">
                <a:avLst/>
              </a:prstGeom>
              <a:blipFill>
                <a:blip r:embed="rId3"/>
                <a:stretch>
                  <a:fillRect l="-15493" t="-118966" b="-1827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F811AD5-7F61-394D-AF1E-969AF679EA18}"/>
                  </a:ext>
                </a:extLst>
              </p:cNvPr>
              <p:cNvSpPr/>
              <p:nvPr/>
            </p:nvSpPr>
            <p:spPr>
              <a:xfrm>
                <a:off x="0" y="695873"/>
                <a:ext cx="8001000" cy="79355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)−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US" sz="2400" i="1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F811AD5-7F61-394D-AF1E-969AF679EA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695873"/>
                <a:ext cx="8001000" cy="793551"/>
              </a:xfrm>
              <a:prstGeom prst="rect">
                <a:avLst/>
              </a:prstGeom>
              <a:blipFill>
                <a:blip r:embed="rId4"/>
                <a:stretch>
                  <a:fillRect b="-46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32D5F723-4B25-C848-BD62-502697EAA363}"/>
                  </a:ext>
                </a:extLst>
              </p:cNvPr>
              <p:cNvSpPr/>
              <p:nvPr/>
            </p:nvSpPr>
            <p:spPr>
              <a:xfrm>
                <a:off x="0" y="4035320"/>
                <a:ext cx="5144697" cy="89768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0.8∗10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0.8+1.0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=4.44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32D5F723-4B25-C848-BD62-502697EAA3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035320"/>
                <a:ext cx="5144697" cy="897682"/>
              </a:xfrm>
              <a:prstGeom prst="rect">
                <a:avLst/>
              </a:prstGeom>
              <a:blipFill>
                <a:blip r:embed="rId5"/>
                <a:stretch>
                  <a:fillRect b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5" name="Group 24">
            <a:extLst>
              <a:ext uri="{FF2B5EF4-FFF2-40B4-BE49-F238E27FC236}">
                <a16:creationId xmlns:a16="http://schemas.microsoft.com/office/drawing/2014/main" id="{4746F7B6-6003-9F4E-BC8C-70AF4E5844D9}"/>
              </a:ext>
            </a:extLst>
          </p:cNvPr>
          <p:cNvGrpSpPr/>
          <p:nvPr/>
        </p:nvGrpSpPr>
        <p:grpSpPr>
          <a:xfrm>
            <a:off x="5228351" y="3027582"/>
            <a:ext cx="3281425" cy="2913158"/>
            <a:chOff x="4891264" y="1539548"/>
            <a:chExt cx="3746602" cy="2726487"/>
          </a:xfrm>
        </p:grpSpPr>
        <p:pic>
          <p:nvPicPr>
            <p:cNvPr id="23" name="Picture 22" descr="Chart, line chart&#10;&#10;Description automatically generated">
              <a:extLst>
                <a:ext uri="{FF2B5EF4-FFF2-40B4-BE49-F238E27FC236}">
                  <a16:creationId xmlns:a16="http://schemas.microsoft.com/office/drawing/2014/main" id="{44541606-F291-D248-9F34-1E6B665DCF5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891264" y="1539548"/>
              <a:ext cx="3746602" cy="2726487"/>
            </a:xfrm>
            <a:prstGeom prst="rect">
              <a:avLst/>
            </a:prstGeom>
          </p:spPr>
        </p:pic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F56CF564-4E39-AC49-82E9-2B29C422C15C}"/>
                </a:ext>
              </a:extLst>
            </p:cNvPr>
            <p:cNvCxnSpPr>
              <a:cxnSpLocks/>
            </p:cNvCxnSpPr>
            <p:nvPr/>
          </p:nvCxnSpPr>
          <p:spPr>
            <a:xfrm>
              <a:off x="6764565" y="2631059"/>
              <a:ext cx="0" cy="1282349"/>
            </a:xfrm>
            <a:prstGeom prst="line">
              <a:avLst/>
            </a:prstGeom>
            <a:ln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20255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1" grpId="0"/>
      <p:bldP spid="2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308FD0-BA6A-CD4C-A95C-29EF6BC5C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Systems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2D6709-E622-B849-85B5-A45FE7ABEA5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12</a:t>
            </a:fld>
            <a:endParaRPr lang="en-US" altLang="x-non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AD01C86-5149-F04D-B00C-4DB9B63CD1B3}"/>
                  </a:ext>
                </a:extLst>
              </p:cNvPr>
              <p:cNvSpPr txBox="1"/>
              <p:nvPr/>
            </p:nvSpPr>
            <p:spPr>
              <a:xfrm>
                <a:off x="802257" y="1066225"/>
                <a:ext cx="3508589" cy="3474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,⋯,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AD01C86-5149-F04D-B00C-4DB9B63CD1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257" y="1066225"/>
                <a:ext cx="3508589" cy="347403"/>
              </a:xfrm>
              <a:prstGeom prst="rect">
                <a:avLst/>
              </a:prstGeom>
              <a:blipFill>
                <a:blip r:embed="rId3"/>
                <a:stretch>
                  <a:fillRect l="-722" r="-1805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C7134F1-899B-004A-B222-8F5B2F3A89C4}"/>
                  </a:ext>
                </a:extLst>
              </p:cNvPr>
              <p:cNvSpPr txBox="1"/>
              <p:nvPr/>
            </p:nvSpPr>
            <p:spPr>
              <a:xfrm>
                <a:off x="5116224" y="1033636"/>
                <a:ext cx="842475" cy="5843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C7134F1-899B-004A-B222-8F5B2F3A89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6224" y="1033636"/>
                <a:ext cx="842475" cy="584327"/>
              </a:xfrm>
              <a:prstGeom prst="rect">
                <a:avLst/>
              </a:prstGeom>
              <a:blipFill>
                <a:blip r:embed="rId4"/>
                <a:stretch>
                  <a:fillRect l="-2985" t="-2128" r="-5970" b="-127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D1B93C5-254B-FC4A-9A75-D12C16C2B2E7}"/>
                  </a:ext>
                </a:extLst>
              </p:cNvPr>
              <p:cNvSpPr txBox="1"/>
              <p:nvPr/>
            </p:nvSpPr>
            <p:spPr>
              <a:xfrm>
                <a:off x="802257" y="1684453"/>
                <a:ext cx="4592219" cy="4810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𝐴𝑥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2000" dirty="0"/>
                  <a:t> is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000" dirty="0"/>
                  <a:t> matrix of constants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D1B93C5-254B-FC4A-9A75-D12C16C2B2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257" y="1684453"/>
                <a:ext cx="4592219" cy="481094"/>
              </a:xfrm>
              <a:prstGeom prst="rect">
                <a:avLst/>
              </a:prstGeom>
              <a:blipFill>
                <a:blip r:embed="rId5"/>
                <a:stretch>
                  <a:fillRect l="-2210" t="-5128" r="-2486" b="-2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2" name="Group 31">
            <a:extLst>
              <a:ext uri="{FF2B5EF4-FFF2-40B4-BE49-F238E27FC236}">
                <a16:creationId xmlns:a16="http://schemas.microsoft.com/office/drawing/2014/main" id="{6961856D-21D4-7448-9DE0-D3D9C3C0A6B8}"/>
              </a:ext>
            </a:extLst>
          </p:cNvPr>
          <p:cNvGrpSpPr/>
          <p:nvPr/>
        </p:nvGrpSpPr>
        <p:grpSpPr>
          <a:xfrm>
            <a:off x="783469" y="3037379"/>
            <a:ext cx="1699404" cy="670490"/>
            <a:chOff x="783469" y="3814619"/>
            <a:chExt cx="1699404" cy="67049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Content Placeholder 2">
                  <a:extLst>
                    <a:ext uri="{FF2B5EF4-FFF2-40B4-BE49-F238E27FC236}">
                      <a16:creationId xmlns:a16="http://schemas.microsoft.com/office/drawing/2014/main" id="{8CA69BC4-A514-ED44-B538-FC80F36E6769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783469" y="3889884"/>
                  <a:ext cx="1699404" cy="595225"/>
                </a:xfrm>
                <a:prstGeom prst="rect">
                  <a:avLst/>
                </a:prstGeom>
              </p:spPr>
              <p:txBody>
                <a:bodyPr/>
                <a:lstStyle>
                  <a:lvl1pPr marL="342900" indent="-342900" algn="l" defTabSz="457200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3200" kern="1200">
                      <a:solidFill>
                        <a:schemeClr val="tx1"/>
                      </a:solidFill>
                      <a:latin typeface="+mn-lt"/>
                      <a:ea typeface="ＭＳ Ｐゴシック" pitchFamily="-112" charset="-128"/>
                      <a:cs typeface="ＭＳ Ｐゴシック" pitchFamily="-112" charset="-128"/>
                    </a:defRPr>
                  </a:lvl1pPr>
                  <a:lvl2pPr marL="742950" indent="-285750" algn="l" defTabSz="457200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800" kern="1200">
                      <a:solidFill>
                        <a:schemeClr val="tx1"/>
                      </a:solidFill>
                      <a:latin typeface="+mn-lt"/>
                      <a:ea typeface="ＭＳ Ｐゴシック" pitchFamily="-112" charset="-128"/>
                      <a:cs typeface="+mn-cs"/>
                    </a:defRPr>
                  </a:lvl2pPr>
                  <a:lvl3pPr marL="1143000" indent="-228600" algn="l" defTabSz="457200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ＭＳ Ｐゴシック" pitchFamily="-112" charset="-128"/>
                      <a:cs typeface="+mn-cs"/>
                    </a:defRPr>
                  </a:lvl3pPr>
                  <a:lvl4pPr marL="1600200" indent="-228600" algn="l" defTabSz="457200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 kern="1200">
                      <a:solidFill>
                        <a:schemeClr val="tx1"/>
                      </a:solidFill>
                      <a:latin typeface="+mn-lt"/>
                      <a:ea typeface="ＭＳ Ｐゴシック" pitchFamily="-112" charset="-128"/>
                      <a:cs typeface="+mn-cs"/>
                    </a:defRPr>
                  </a:lvl4pPr>
                  <a:lvl5pPr marL="2057400" indent="-228600" algn="l" defTabSz="457200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 kern="1200">
                      <a:solidFill>
                        <a:schemeClr val="tx1"/>
                      </a:solidFill>
                      <a:latin typeface="+mn-lt"/>
                      <a:ea typeface="ＭＳ Ｐゴシック" pitchFamily="-112" charset="-128"/>
                      <a:cs typeface="+mn-cs"/>
                    </a:defRPr>
                  </a:lvl5pPr>
                  <a:lvl6pPr marL="25146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buFont typeface="Arial" panose="020B0604020202020204" pitchFamily="34" charset="0"/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→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" name="Content Placeholder 2">
                  <a:extLst>
                    <a:ext uri="{FF2B5EF4-FFF2-40B4-BE49-F238E27FC236}">
                      <a16:creationId xmlns:a16="http://schemas.microsoft.com/office/drawing/2014/main" id="{8CA69BC4-A514-ED44-B538-FC80F36E676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3469" y="3889884"/>
                  <a:ext cx="1699404" cy="59522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3BC9F2D5-330B-2940-AEED-C88E40BF7957}"/>
                    </a:ext>
                  </a:extLst>
                </p:cNvPr>
                <p:cNvSpPr txBox="1"/>
                <p:nvPr/>
              </p:nvSpPr>
              <p:spPr>
                <a:xfrm>
                  <a:off x="1517195" y="3814619"/>
                  <a:ext cx="120914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3BC9F2D5-330B-2940-AEED-C88E40BF79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17195" y="3814619"/>
                  <a:ext cx="120914" cy="276999"/>
                </a:xfrm>
                <a:prstGeom prst="rect">
                  <a:avLst/>
                </a:prstGeom>
                <a:blipFill>
                  <a:blip r:embed="rId7"/>
                  <a:stretch>
                    <a:fillRect l="-63636" r="-100000" b="-173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DA2BF562-0E17-C546-B1A3-06454D34127C}"/>
              </a:ext>
            </a:extLst>
          </p:cNvPr>
          <p:cNvGrpSpPr/>
          <p:nvPr/>
        </p:nvGrpSpPr>
        <p:grpSpPr>
          <a:xfrm>
            <a:off x="3183108" y="2950155"/>
            <a:ext cx="2332013" cy="699221"/>
            <a:chOff x="1187568" y="3205661"/>
            <a:chExt cx="2332013" cy="69922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Content Placeholder 2">
                  <a:extLst>
                    <a:ext uri="{FF2B5EF4-FFF2-40B4-BE49-F238E27FC236}">
                      <a16:creationId xmlns:a16="http://schemas.microsoft.com/office/drawing/2014/main" id="{1400F5E5-C55E-0B49-ABEF-D44596822DEB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187568" y="3309657"/>
                  <a:ext cx="2332013" cy="595225"/>
                </a:xfrm>
                <a:prstGeom prst="rect">
                  <a:avLst/>
                </a:prstGeom>
              </p:spPr>
              <p:txBody>
                <a:bodyPr/>
                <a:lstStyle>
                  <a:lvl1pPr marL="342900" indent="-342900" algn="l" defTabSz="457200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3200" kern="1200">
                      <a:solidFill>
                        <a:schemeClr val="tx1"/>
                      </a:solidFill>
                      <a:latin typeface="+mn-lt"/>
                      <a:ea typeface="ＭＳ Ｐゴシック" pitchFamily="-112" charset="-128"/>
                      <a:cs typeface="ＭＳ Ｐゴシック" pitchFamily="-112" charset="-128"/>
                    </a:defRPr>
                  </a:lvl1pPr>
                  <a:lvl2pPr marL="742950" indent="-285750" algn="l" defTabSz="457200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800" kern="1200">
                      <a:solidFill>
                        <a:schemeClr val="tx1"/>
                      </a:solidFill>
                      <a:latin typeface="+mn-lt"/>
                      <a:ea typeface="ＭＳ Ｐゴシック" pitchFamily="-112" charset="-128"/>
                      <a:cs typeface="+mn-cs"/>
                    </a:defRPr>
                  </a:lvl2pPr>
                  <a:lvl3pPr marL="1143000" indent="-228600" algn="l" defTabSz="457200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ＭＳ Ｐゴシック" pitchFamily="-112" charset="-128"/>
                      <a:cs typeface="+mn-cs"/>
                    </a:defRPr>
                  </a:lvl3pPr>
                  <a:lvl4pPr marL="1600200" indent="-228600" algn="l" defTabSz="457200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 kern="1200">
                      <a:solidFill>
                        <a:schemeClr val="tx1"/>
                      </a:solidFill>
                      <a:latin typeface="+mn-lt"/>
                      <a:ea typeface="ＭＳ Ｐゴシック" pitchFamily="-112" charset="-128"/>
                      <a:cs typeface="+mn-cs"/>
                    </a:defRPr>
                  </a:lvl4pPr>
                  <a:lvl5pPr marL="2057400" indent="-228600" algn="l" defTabSz="457200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 kern="1200">
                      <a:solidFill>
                        <a:schemeClr val="tx1"/>
                      </a:solidFill>
                      <a:latin typeface="+mn-lt"/>
                      <a:ea typeface="ＭＳ Ｐゴシック" pitchFamily="-112" charset="-128"/>
                      <a:cs typeface="+mn-cs"/>
                    </a:defRPr>
                  </a:lvl5pPr>
                  <a:lvl6pPr marL="25146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buFont typeface="Arial" panose="020B0604020202020204" pitchFamily="34" charset="0"/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→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" name="Content Placeholder 2">
                  <a:extLst>
                    <a:ext uri="{FF2B5EF4-FFF2-40B4-BE49-F238E27FC236}">
                      <a16:creationId xmlns:a16="http://schemas.microsoft.com/office/drawing/2014/main" id="{1400F5E5-C55E-0B49-ABEF-D44596822DE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87568" y="3309657"/>
                  <a:ext cx="2332013" cy="595225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4BA4F381-2163-824E-A356-46876512D934}"/>
                    </a:ext>
                  </a:extLst>
                </p:cNvPr>
                <p:cNvSpPr txBox="1"/>
                <p:nvPr/>
              </p:nvSpPr>
              <p:spPr>
                <a:xfrm>
                  <a:off x="2291751" y="3205661"/>
                  <a:ext cx="120914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4BA4F381-2163-824E-A356-46876512D93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91751" y="3205661"/>
                  <a:ext cx="120914" cy="276999"/>
                </a:xfrm>
                <a:prstGeom prst="rect">
                  <a:avLst/>
                </a:prstGeom>
                <a:blipFill>
                  <a:blip r:embed="rId9"/>
                  <a:stretch>
                    <a:fillRect l="-63636" r="-272727" b="-173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A9A1B3C-6E4D-C342-823D-328EE67CA8AA}"/>
              </a:ext>
            </a:extLst>
          </p:cNvPr>
          <p:cNvGrpSpPr/>
          <p:nvPr/>
        </p:nvGrpSpPr>
        <p:grpSpPr>
          <a:xfrm rot="16200000">
            <a:off x="2817646" y="3166416"/>
            <a:ext cx="91440" cy="396240"/>
            <a:chOff x="1840450" y="3030721"/>
            <a:chExt cx="91440" cy="396240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8C35CF56-9260-1740-87D3-855290AD39F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40450" y="303072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4866C173-F7AA-4140-A480-B84A9CB5C95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40450" y="318312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E4011F7B-42C2-A645-A5E9-F9BD5D58BDE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40450" y="333552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2B26F060-B745-5A4C-ACB9-B2761F7E5DB0}"/>
              </a:ext>
            </a:extLst>
          </p:cNvPr>
          <p:cNvSpPr txBox="1"/>
          <p:nvPr/>
        </p:nvSpPr>
        <p:spPr>
          <a:xfrm>
            <a:off x="802257" y="2444302"/>
            <a:ext cx="42210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Example of a linear system.</a:t>
            </a:r>
          </a:p>
        </p:txBody>
      </p:sp>
      <p:pic>
        <p:nvPicPr>
          <p:cNvPr id="21" name="Picture 20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E52CCF34-236D-C04B-B589-EB297070E87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57648" y="3952034"/>
            <a:ext cx="5600700" cy="24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687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88B27E-A017-F240-BD5C-B7C707A4C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Solving Linear Systems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7E9BA33C-9AE6-8343-BFF3-495DB587578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3579962"/>
                <a:ext cx="8229600" cy="236363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000" b="1" dirty="0"/>
                  <a:t>Key insights</a:t>
                </a:r>
              </a:p>
              <a:p>
                <a:r>
                  <a:rPr lang="en-US" sz="2000" dirty="0"/>
                  <a:t>The system is unstable if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𝑅𝑒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sz="2000" dirty="0"/>
                  <a:t>.</a:t>
                </a:r>
              </a:p>
              <a:p>
                <a:r>
                  <a:rPr lang="en-US" sz="2000" dirty="0"/>
                  <a:t>The system oscillates if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𝐼𝑚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≠0.</m:t>
                    </m:r>
                  </m:oMath>
                </a14:m>
                <a:endParaRPr lang="en-US" sz="2000" dirty="0"/>
              </a:p>
              <a:p>
                <a:r>
                  <a:rPr lang="en-US" sz="2000" dirty="0"/>
                  <a:t>The system has a sustained oscillation if Re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𝐼𝑚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≠0</m:t>
                    </m:r>
                  </m:oMath>
                </a14:m>
                <a:endParaRPr lang="en-US" sz="2000" dirty="0"/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7E9BA33C-9AE6-8343-BFF3-495DB587578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3579962"/>
                <a:ext cx="8229600" cy="2363638"/>
              </a:xfrm>
              <a:blipFill>
                <a:blip r:embed="rId2"/>
                <a:stretch>
                  <a:fillRect l="-772" t="-10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59A87B-33ED-6848-9819-03EB9C2F4F6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13</a:t>
            </a:fld>
            <a:endParaRPr lang="en-US" altLang="x-non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BC79006-11E5-5C42-9989-595A7A444718}"/>
                  </a:ext>
                </a:extLst>
              </p:cNvPr>
              <p:cNvSpPr txBox="1"/>
              <p:nvPr/>
            </p:nvSpPr>
            <p:spPr>
              <a:xfrm>
                <a:off x="914400" y="1186132"/>
                <a:ext cx="4212372" cy="3222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2000" b="0" dirty="0"/>
                  <a:t>Assume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𝑣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en-US" sz="2000" dirty="0"/>
                  <a:t>, where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2000" dirty="0"/>
                  <a:t> is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×1 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BC79006-11E5-5C42-9989-595A7A4447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0" y="1186132"/>
                <a:ext cx="4212372" cy="322268"/>
              </a:xfrm>
              <a:prstGeom prst="rect">
                <a:avLst/>
              </a:prstGeom>
              <a:blipFill>
                <a:blip r:embed="rId3"/>
                <a:stretch>
                  <a:fillRect l="-3614" t="-15385" r="-2108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5E37E8C-E4A5-FA47-8575-3E33298FEC8A}"/>
                  </a:ext>
                </a:extLst>
              </p:cNvPr>
              <p:cNvSpPr txBox="1"/>
              <p:nvPr/>
            </p:nvSpPr>
            <p:spPr>
              <a:xfrm>
                <a:off x="859766" y="1580072"/>
                <a:ext cx="129131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2000" b="0" dirty="0"/>
                  <a:t>So, 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sz="20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5E37E8C-E4A5-FA47-8575-3E33298FEC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766" y="1580072"/>
                <a:ext cx="1291316" cy="307777"/>
              </a:xfrm>
              <a:prstGeom prst="rect">
                <a:avLst/>
              </a:prstGeom>
              <a:blipFill>
                <a:blip r:embed="rId4"/>
                <a:stretch>
                  <a:fillRect l="-11650" t="-24000" r="-2913" b="-4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F373812-920B-9D4A-8F91-1DBB3636A1E8}"/>
                  </a:ext>
                </a:extLst>
              </p:cNvPr>
              <p:cNvSpPr txBox="1"/>
              <p:nvPr/>
            </p:nvSpPr>
            <p:spPr>
              <a:xfrm>
                <a:off x="1339971" y="1902340"/>
                <a:ext cx="1736694" cy="3222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𝑣</m:t>
                      </m:r>
                      <m:sSup>
                        <m:sSup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𝑣</m:t>
                      </m:r>
                      <m:sSup>
                        <m:sSup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F373812-920B-9D4A-8F91-1DBB3636A1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9971" y="1902340"/>
                <a:ext cx="1736694" cy="322268"/>
              </a:xfrm>
              <a:prstGeom prst="rect">
                <a:avLst/>
              </a:prstGeom>
              <a:blipFill>
                <a:blip r:embed="rId5"/>
                <a:stretch>
                  <a:fillRect l="-2899" r="-5072" b="-370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15C0C52-6A14-F447-8BD4-52DAA16170E7}"/>
                  </a:ext>
                </a:extLst>
              </p:cNvPr>
              <p:cNvSpPr txBox="1"/>
              <p:nvPr/>
            </p:nvSpPr>
            <p:spPr>
              <a:xfrm>
                <a:off x="1328471" y="2253146"/>
                <a:ext cx="97501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𝑎𝑣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15C0C52-6A14-F447-8BD4-52DAA16170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8471" y="2253146"/>
                <a:ext cx="975011" cy="307777"/>
              </a:xfrm>
              <a:prstGeom prst="rect">
                <a:avLst/>
              </a:prstGeom>
              <a:blipFill>
                <a:blip r:embed="rId6"/>
                <a:stretch>
                  <a:fillRect l="-5128" r="-1282"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C47F5BC-8F42-434C-B3CA-527E2E6CD243}"/>
                  </a:ext>
                </a:extLst>
              </p:cNvPr>
              <p:cNvSpPr txBox="1"/>
              <p:nvPr/>
            </p:nvSpPr>
            <p:spPr>
              <a:xfrm>
                <a:off x="914400" y="2682815"/>
                <a:ext cx="564770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That is,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/>
                  <a:t> are eigenvalue, eigenvector pairs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Any linear combination of solutions is also a solution.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C47F5BC-8F42-434C-B3CA-527E2E6CD2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0" y="2682815"/>
                <a:ext cx="5647700" cy="646331"/>
              </a:xfrm>
              <a:prstGeom prst="rect">
                <a:avLst/>
              </a:prstGeom>
              <a:blipFill>
                <a:blip r:embed="rId7"/>
                <a:stretch>
                  <a:fillRect l="-899" t="-3846" b="-13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5386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331A2-B2EB-239D-3B1A-935FD8E5F8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 State Variable Phase Portraits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1EE751-3B17-20A9-AB38-492513C8BCB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14</a:t>
            </a:fld>
            <a:endParaRPr lang="en-US" altLang="x-none"/>
          </a:p>
        </p:txBody>
      </p:sp>
      <p:pic>
        <p:nvPicPr>
          <p:cNvPr id="8" name="Picture 7" descr="A picture containing antenna&#10;&#10;Description automatically generated">
            <a:extLst>
              <a:ext uri="{FF2B5EF4-FFF2-40B4-BE49-F238E27FC236}">
                <a16:creationId xmlns:a16="http://schemas.microsoft.com/office/drawing/2014/main" id="{0B2DD055-B4C5-3F97-D8BC-DC4D2B56D4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2354" y="1799541"/>
            <a:ext cx="6527800" cy="2032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96C4028-61C9-E23C-75D1-D325BE45200E}"/>
              </a:ext>
            </a:extLst>
          </p:cNvPr>
          <p:cNvSpPr txBox="1"/>
          <p:nvPr/>
        </p:nvSpPr>
        <p:spPr>
          <a:xfrm>
            <a:off x="6729593" y="5045421"/>
            <a:ext cx="12682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Unstable.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E62670C-E337-3A02-5DC2-FB9DBF43C23F}"/>
              </a:ext>
            </a:extLst>
          </p:cNvPr>
          <p:cNvSpPr txBox="1"/>
          <p:nvPr/>
        </p:nvSpPr>
        <p:spPr>
          <a:xfrm>
            <a:off x="963675" y="5045421"/>
            <a:ext cx="23070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Stable, converges.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011D71-1468-3BD7-EF31-745096B85B88}"/>
              </a:ext>
            </a:extLst>
          </p:cNvPr>
          <p:cNvSpPr txBox="1"/>
          <p:nvPr/>
        </p:nvSpPr>
        <p:spPr>
          <a:xfrm>
            <a:off x="3843352" y="5045421"/>
            <a:ext cx="21804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Stable, oscillates.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45F1496-C4B3-B0AB-FC9B-BDB3AB60D550}"/>
              </a:ext>
            </a:extLst>
          </p:cNvPr>
          <p:cNvSpPr txBox="1"/>
          <p:nvPr/>
        </p:nvSpPr>
        <p:spPr>
          <a:xfrm>
            <a:off x="2685327" y="5926238"/>
            <a:ext cx="41857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Match the figure with the characteristic.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2F22DA3-6B7A-FD19-2987-DC4BD2570F41}"/>
              </a:ext>
            </a:extLst>
          </p:cNvPr>
          <p:cNvCxnSpPr>
            <a:stCxn id="10" idx="0"/>
            <a:endCxn id="8" idx="2"/>
          </p:cNvCxnSpPr>
          <p:nvPr/>
        </p:nvCxnSpPr>
        <p:spPr>
          <a:xfrm flipV="1">
            <a:off x="2117196" y="3831541"/>
            <a:ext cx="2339058" cy="1213880"/>
          </a:xfrm>
          <a:prstGeom prst="straightConnector1">
            <a:avLst/>
          </a:prstGeom>
          <a:ln>
            <a:headEnd type="triangle"/>
            <a:tailEnd type="triangle"/>
          </a:ln>
          <a:effectLst>
            <a:outerShdw dist="20000" sx="1000" sy="1000" rotWithShape="0">
              <a:srgbClr val="000000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6813629-2A2C-36E4-FD07-3416DEC8EC3A}"/>
              </a:ext>
            </a:extLst>
          </p:cNvPr>
          <p:cNvCxnSpPr>
            <a:stCxn id="11" idx="0"/>
          </p:cNvCxnSpPr>
          <p:nvPr/>
        </p:nvCxnSpPr>
        <p:spPr>
          <a:xfrm flipV="1">
            <a:off x="4933555" y="3727048"/>
            <a:ext cx="1339923" cy="1318373"/>
          </a:xfrm>
          <a:prstGeom prst="straightConnector1">
            <a:avLst/>
          </a:prstGeom>
          <a:ln>
            <a:headEnd type="triangle"/>
            <a:tailEnd type="triangle"/>
          </a:ln>
          <a:effectLst>
            <a:outerShdw dist="20000" sx="1000" sy="1000" rotWithShape="0">
              <a:srgbClr val="000000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E69A1F4-9801-DCCF-0AD9-9F82E25FB19D}"/>
              </a:ext>
            </a:extLst>
          </p:cNvPr>
          <p:cNvCxnSpPr>
            <a:stCxn id="9" idx="0"/>
          </p:cNvCxnSpPr>
          <p:nvPr/>
        </p:nvCxnSpPr>
        <p:spPr>
          <a:xfrm flipH="1" flipV="1">
            <a:off x="2511706" y="3727048"/>
            <a:ext cx="4852035" cy="1318373"/>
          </a:xfrm>
          <a:prstGeom prst="straightConnector1">
            <a:avLst/>
          </a:prstGeom>
          <a:ln>
            <a:headEnd type="triangle"/>
            <a:tailEnd type="triangle"/>
          </a:ln>
          <a:effectLst>
            <a:outerShdw dist="20000" sx="1000" sy="1000" rotWithShape="0">
              <a:srgbClr val="000000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8631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90C3131-697F-0E46-8D10-219820AA2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Fixed Points for 2-d Linear Systems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697AA8-6AC7-DD43-89D6-596F56E0EE5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15</a:t>
            </a:fld>
            <a:endParaRPr lang="en-US" altLang="x-non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9AE661EB-5CD7-724A-BC17-8EAC09B39AE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974786"/>
                <a:ext cx="8229600" cy="1647646"/>
              </a:xfrm>
            </p:spPr>
            <p:txBody>
              <a:bodyPr/>
              <a:lstStyle/>
              <a:p>
                <a:r>
                  <a:rPr lang="en-US" sz="2400" dirty="0"/>
                  <a:t>Linear systems can have several types of fixed points depending on the eigenvalues of </a:t>
                </a:r>
                <a:r>
                  <a:rPr lang="en-US" sz="2400" i="1" dirty="0"/>
                  <a:t>A</a:t>
                </a:r>
                <a:r>
                  <a:rPr lang="en-US" sz="2400" dirty="0"/>
                  <a:t>.</a:t>
                </a:r>
              </a:p>
              <a:p>
                <a:r>
                  <a:rPr lang="en-US" sz="2400" dirty="0"/>
                  <a:t>For 2 dimensional systems, fixed points are determined by</a:t>
                </a: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det</m:t>
                        </m:r>
                      </m:fName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func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22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</m:oMath>
                </a14:m>
                <a:endParaRPr lang="en-US" sz="2000" b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𝑇𝑟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22</m:t>
                        </m:r>
                      </m:sub>
                    </m:sSub>
                  </m:oMath>
                </a14:m>
                <a:endParaRPr lang="en-US" sz="2000" dirty="0"/>
              </a:p>
              <a:p>
                <a:r>
                  <a:rPr lang="en-US" sz="2400" dirty="0"/>
                  <a:t>For eigenvalues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2400" dirty="0"/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det</m:t>
                        </m:r>
                      </m:fName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func>
                  </m:oMath>
                </a14:m>
                <a:endParaRPr lang="en-US" sz="200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𝑇𝑟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2000" dirty="0"/>
              </a:p>
              <a:p>
                <a:r>
                  <a:rPr lang="en-US" sz="2400" dirty="0"/>
                  <a:t>Note that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𝑑𝑒𝑡𝐴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𝑇𝑟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2000" dirty="0"/>
                  <a:t> are always real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𝐼𝑚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≠0≡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600" dirty="0"/>
                  <a:t> are conjugates</a:t>
                </a:r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9AE661EB-5CD7-724A-BC17-8EAC09B39A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974786"/>
                <a:ext cx="8229600" cy="1647646"/>
              </a:xfrm>
              <a:blipFill>
                <a:blip r:embed="rId3"/>
                <a:stretch>
                  <a:fillRect l="-1080" t="-3053" b="-1618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DC3CDE5E-8AD1-EF49-A762-67DD808501A2}"/>
              </a:ext>
            </a:extLst>
          </p:cNvPr>
          <p:cNvGrpSpPr/>
          <p:nvPr/>
        </p:nvGrpSpPr>
        <p:grpSpPr>
          <a:xfrm>
            <a:off x="4410495" y="2417397"/>
            <a:ext cx="4248614" cy="3851372"/>
            <a:chOff x="4410495" y="2417397"/>
            <a:chExt cx="4248614" cy="3851372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CA68FC1B-AF8A-8849-8BCD-0314109A82DB}"/>
                </a:ext>
              </a:extLst>
            </p:cNvPr>
            <p:cNvGrpSpPr/>
            <p:nvPr/>
          </p:nvGrpSpPr>
          <p:grpSpPr>
            <a:xfrm>
              <a:off x="4410495" y="2417397"/>
              <a:ext cx="3666706" cy="3851372"/>
              <a:chOff x="4410495" y="2417397"/>
              <a:chExt cx="3666706" cy="3851372"/>
            </a:xfrm>
          </p:grpSpPr>
          <p:pic>
            <p:nvPicPr>
              <p:cNvPr id="6" name="Picture 8" descr="Egwald Mathematics - Linear Algebra: Systems of Linear Differential  Equations: Linear Stability Analysis">
                <a:extLst>
                  <a:ext uri="{FF2B5EF4-FFF2-40B4-BE49-F238E27FC236}">
                    <a16:creationId xmlns:a16="http://schemas.microsoft.com/office/drawing/2014/main" id="{81932FCC-8843-744D-899E-4858F3F1C53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10495" y="2602063"/>
                <a:ext cx="3666706" cy="366670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987964C-3047-C94A-B981-98B241E3244D}"/>
                  </a:ext>
                </a:extLst>
              </p:cNvPr>
              <p:cNvSpPr txBox="1"/>
              <p:nvPr/>
            </p:nvSpPr>
            <p:spPr>
              <a:xfrm>
                <a:off x="5037827" y="2417397"/>
                <a:ext cx="394082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Tr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2A2D2917-FD04-7F41-96FF-0442C823ADD9}"/>
                    </a:ext>
                  </a:extLst>
                </p:cNvPr>
                <p:cNvSpPr txBox="1"/>
                <p:nvPr/>
              </p:nvSpPr>
              <p:spPr>
                <a:xfrm>
                  <a:off x="7777138" y="2832337"/>
                  <a:ext cx="857542" cy="276999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=4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2A2D2917-FD04-7F41-96FF-0442C823ADD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77138" y="2832337"/>
                  <a:ext cx="857542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1471" t="-4545" r="-5882" b="-1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4DB642E2-D81B-0341-BA4E-E9EC4A9382FB}"/>
                    </a:ext>
                  </a:extLst>
                </p:cNvPr>
                <p:cNvSpPr txBox="1"/>
                <p:nvPr/>
              </p:nvSpPr>
              <p:spPr>
                <a:xfrm>
                  <a:off x="7924934" y="4262994"/>
                  <a:ext cx="734175" cy="276999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b="0" dirty="0"/>
                    <a:t>Det (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4DB642E2-D81B-0341-BA4E-E9EC4A9382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24934" y="4262994"/>
                  <a:ext cx="734175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20690" t="-26087" r="-15517" b="-5217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A540D419-0B08-EC4B-9121-D5F3FA93CEBF}"/>
                    </a:ext>
                  </a:extLst>
                </p:cNvPr>
                <p:cNvSpPr txBox="1"/>
                <p:nvPr/>
              </p:nvSpPr>
              <p:spPr>
                <a:xfrm>
                  <a:off x="4899648" y="2427581"/>
                  <a:ext cx="670440" cy="276999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A540D419-0B08-EC4B-9121-D5F3FA93CE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99648" y="2427581"/>
                  <a:ext cx="670440" cy="276999"/>
                </a:xfrm>
                <a:prstGeom prst="rect">
                  <a:avLst/>
                </a:prstGeom>
                <a:blipFill>
                  <a:blip r:embed="rId7"/>
                  <a:stretch>
                    <a:fillRect l="-5556" t="-4348" r="-11111" b="-3913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790064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0B2DA6-9804-3743-8C3E-63A2108CF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Nonlinear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7D7145C-0577-0E40-97BD-DDB1A3B0AC5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042415"/>
                <a:ext cx="8229600" cy="4572001"/>
              </a:xfrm>
            </p:spPr>
            <p:txBody>
              <a:bodyPr/>
              <a:lstStyle/>
              <a:p>
                <a:r>
                  <a:rPr lang="en-US" dirty="0"/>
                  <a:t>Where do nonlinear models arise in biochemical systems?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groupChr>
                      <m:groupChrPr>
                        <m:chr m:val="→"/>
                        <m:vertJc m:val="bot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groupChr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endParaRPr lang="en-US" b="0" dirty="0"/>
              </a:p>
              <a:p>
                <a:pPr lvl="2"/>
                <a:r>
                  <a:rPr lang="en-US" dirty="0"/>
                  <a:t>With mass action kinetics, reaction rate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lvl="3"/>
                <a:r>
                  <a:rPr lang="en-US" b="0" dirty="0"/>
                  <a:t>Kinetics law: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𝑘𝐴𝐵</m:t>
                    </m:r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1"/>
                <a:r>
                  <a:rPr lang="en-US" dirty="0"/>
                  <a:t>Enzyme kinetics</a:t>
                </a:r>
              </a:p>
              <a:p>
                <a:pPr lvl="1"/>
                <a:r>
                  <a:rPr lang="en-US" dirty="0"/>
                  <a:t>Positive feedback</a:t>
                </a:r>
              </a:p>
              <a:p>
                <a:pPr lvl="1"/>
                <a:r>
                  <a:rPr lang="en-US" dirty="0"/>
                  <a:t>And much, much more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7D7145C-0577-0E40-97BD-DDB1A3B0AC5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042415"/>
                <a:ext cx="8229600" cy="4572001"/>
              </a:xfrm>
              <a:blipFill>
                <a:blip r:embed="rId2"/>
                <a:stretch>
                  <a:fillRect l="-1852" t="-19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730634-FC2A-384F-9E54-2DDBFB04093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16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1254318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19C4F-8550-FA4A-8AE7-A0226F9A4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350034"/>
          </a:xfrm>
        </p:spPr>
        <p:txBody>
          <a:bodyPr/>
          <a:lstStyle/>
          <a:p>
            <a:r>
              <a:rPr lang="en-US" dirty="0"/>
              <a:t>Example of Nonlinear Kinetics</a:t>
            </a:r>
            <a:br>
              <a:rPr lang="en-US" dirty="0"/>
            </a:br>
            <a:r>
              <a:rPr lang="en-US" i="1" dirty="0"/>
              <a:t>Yeast adaptation to glucose scarcity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2BFC8F-7BDF-974F-8CD1-374A3CC93F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17</a:t>
            </a:fld>
            <a:endParaRPr lang="en-US" altLang="x-none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67FCFF0-24E3-024E-AA77-BD6F118711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3897" y="1531617"/>
            <a:ext cx="5376205" cy="1744981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F42593F-92ED-2B47-939E-C823C1084A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554135"/>
              </p:ext>
            </p:extLst>
          </p:nvPr>
        </p:nvGraphicFramePr>
        <p:xfrm>
          <a:off x="914400" y="3440500"/>
          <a:ext cx="7543800" cy="25908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08760">
                  <a:extLst>
                    <a:ext uri="{9D8B030D-6E8A-4147-A177-3AD203B41FA5}">
                      <a16:colId xmlns:a16="http://schemas.microsoft.com/office/drawing/2014/main" val="1183884709"/>
                    </a:ext>
                  </a:extLst>
                </a:gridCol>
                <a:gridCol w="1420010">
                  <a:extLst>
                    <a:ext uri="{9D8B030D-6E8A-4147-A177-3AD203B41FA5}">
                      <a16:colId xmlns:a16="http://schemas.microsoft.com/office/drawing/2014/main" val="2975588648"/>
                    </a:ext>
                  </a:extLst>
                </a:gridCol>
                <a:gridCol w="4615030">
                  <a:extLst>
                    <a:ext uri="{9D8B030D-6E8A-4147-A177-3AD203B41FA5}">
                      <a16:colId xmlns:a16="http://schemas.microsoft.com/office/drawing/2014/main" val="828321668"/>
                    </a:ext>
                  </a:extLst>
                </a:gridCol>
              </a:tblGrid>
              <a:tr h="610397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Glucose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Lactose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lac Operon Transcription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9886147"/>
                  </a:ext>
                </a:extLst>
              </a:tr>
              <a:tr h="49510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No adaptation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6081617"/>
                  </a:ext>
                </a:extLst>
              </a:tr>
              <a:tr h="49510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Low adaptation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7852565"/>
                  </a:ext>
                </a:extLst>
              </a:tr>
              <a:tr h="49510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No adaptation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7286112"/>
                  </a:ext>
                </a:extLst>
              </a:tr>
              <a:tr h="49510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Strong adaptation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5194813"/>
                  </a:ext>
                </a:extLst>
              </a:tr>
            </a:tbl>
          </a:graphicData>
        </a:graphic>
      </p:graphicFrame>
      <p:sp>
        <p:nvSpPr>
          <p:cNvPr id="13" name="Rectangle 12">
            <a:extLst>
              <a:ext uri="{FF2B5EF4-FFF2-40B4-BE49-F238E27FC236}">
                <a16:creationId xmlns:a16="http://schemas.microsoft.com/office/drawing/2014/main" id="{6AFBE1A7-5F5C-D444-96D3-9643F33665CA}"/>
              </a:ext>
            </a:extLst>
          </p:cNvPr>
          <p:cNvSpPr/>
          <p:nvPr/>
        </p:nvSpPr>
        <p:spPr>
          <a:xfrm>
            <a:off x="3829050" y="3440499"/>
            <a:ext cx="4648200" cy="259080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441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19C4F-8550-FA4A-8AE7-A0226F9A4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the lac Operon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2BFC8F-7BDF-974F-8CD1-374A3CC93F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18</a:t>
            </a:fld>
            <a:endParaRPr lang="en-US" altLang="x-none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9ADA165-292E-214A-8F7E-40B51826126F}"/>
              </a:ext>
            </a:extLst>
          </p:cNvPr>
          <p:cNvGrpSpPr/>
          <p:nvPr/>
        </p:nvGrpSpPr>
        <p:grpSpPr>
          <a:xfrm>
            <a:off x="609600" y="1140586"/>
            <a:ext cx="5181600" cy="2209800"/>
            <a:chOff x="407425" y="2404422"/>
            <a:chExt cx="8431775" cy="428530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5164E94-5AB4-3D46-9813-B497AE6B7E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7425" y="2404422"/>
              <a:ext cx="8298425" cy="4072578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5446740-EDDC-114F-9665-C4010DD2FB72}"/>
                </a:ext>
              </a:extLst>
            </p:cNvPr>
            <p:cNvSpPr txBox="1"/>
            <p:nvPr/>
          </p:nvSpPr>
          <p:spPr>
            <a:xfrm>
              <a:off x="655418" y="5943600"/>
              <a:ext cx="299338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*</a:t>
              </a:r>
              <a:r>
                <a:rPr lang="en-US" sz="1200" dirty="0" err="1"/>
                <a:t>Vilar</a:t>
              </a:r>
              <a:r>
                <a:rPr lang="en-US" sz="1200" dirty="0"/>
                <a:t> et al., 2003. Journal of Cell Biology.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7EFF2FA-298F-F34D-8AE5-80AB8190830F}"/>
                </a:ext>
              </a:extLst>
            </p:cNvPr>
            <p:cNvSpPr/>
            <p:nvPr/>
          </p:nvSpPr>
          <p:spPr>
            <a:xfrm>
              <a:off x="5562600" y="4779631"/>
              <a:ext cx="3143250" cy="11639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B6FF7E3-AB1A-7E42-B8D8-0567F2D5DCAC}"/>
                </a:ext>
              </a:extLst>
            </p:cNvPr>
            <p:cNvSpPr/>
            <p:nvPr/>
          </p:nvSpPr>
          <p:spPr>
            <a:xfrm>
              <a:off x="5562600" y="5105400"/>
              <a:ext cx="3276600" cy="15843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344EBA8F-8838-A441-AA42-437CAC119FAE}"/>
              </a:ext>
            </a:extLst>
          </p:cNvPr>
          <p:cNvSpPr txBox="1"/>
          <p:nvPr/>
        </p:nvSpPr>
        <p:spPr>
          <a:xfrm>
            <a:off x="4357607" y="2362200"/>
            <a:ext cx="414454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 err="1"/>
              <a:t>I</a:t>
            </a:r>
            <a:r>
              <a:rPr lang="en-US" sz="2000" baseline="-25000" dirty="0" err="1"/>
              <a:t>ext</a:t>
            </a:r>
            <a:r>
              <a:rPr lang="en-US" sz="2000" dirty="0"/>
              <a:t> = external inducer (lactose)</a:t>
            </a:r>
          </a:p>
          <a:p>
            <a:r>
              <a:rPr lang="en-US" sz="2000" i="1" dirty="0" err="1"/>
              <a:t>I</a:t>
            </a:r>
            <a:r>
              <a:rPr lang="en-US" sz="2000" baseline="-25000" dirty="0" err="1"/>
              <a:t>int</a:t>
            </a:r>
            <a:r>
              <a:rPr lang="en-US" sz="2000" dirty="0"/>
              <a:t> = internal inducer</a:t>
            </a:r>
          </a:p>
          <a:p>
            <a:r>
              <a:rPr lang="en-US" sz="2000" i="1" dirty="0"/>
              <a:t>P</a:t>
            </a:r>
            <a:r>
              <a:rPr lang="en-US" sz="2000" dirty="0"/>
              <a:t> = permease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428509B-10DC-254C-9FC8-3FD2DA4EFFB0}"/>
              </a:ext>
            </a:extLst>
          </p:cNvPr>
          <p:cNvSpPr txBox="1"/>
          <p:nvPr/>
        </p:nvSpPr>
        <p:spPr>
          <a:xfrm>
            <a:off x="5170170" y="1638299"/>
            <a:ext cx="4860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err="1"/>
              <a:t>I</a:t>
            </a:r>
            <a:r>
              <a:rPr lang="en-US" sz="2400" i="1" baseline="-25000" dirty="0" err="1"/>
              <a:t>i</a:t>
            </a:r>
            <a:r>
              <a:rPr lang="en-US" sz="2400" baseline="-25000" dirty="0" err="1"/>
              <a:t>nt</a:t>
            </a:r>
            <a:endParaRPr lang="en-US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C104FA6-97F7-944C-9599-F0320EEB511D}"/>
              </a:ext>
            </a:extLst>
          </p:cNvPr>
          <p:cNvSpPr txBox="1"/>
          <p:nvPr/>
        </p:nvSpPr>
        <p:spPr>
          <a:xfrm>
            <a:off x="4732007" y="833735"/>
            <a:ext cx="5437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err="1"/>
              <a:t>I</a:t>
            </a:r>
            <a:r>
              <a:rPr lang="en-US" sz="2400" i="1" baseline="-25000" dirty="0" err="1"/>
              <a:t>ext</a:t>
            </a:r>
            <a:endParaRPr lang="en-US" sz="2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098729-5D9B-EF42-95A0-69BD61913DFB}"/>
              </a:ext>
            </a:extLst>
          </p:cNvPr>
          <p:cNvSpPr txBox="1"/>
          <p:nvPr/>
        </p:nvSpPr>
        <p:spPr>
          <a:xfrm>
            <a:off x="4103576" y="1007954"/>
            <a:ext cx="389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P</a:t>
            </a:r>
            <a:endParaRPr lang="en-US" sz="2400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A84C940-5372-3041-ACDF-698DD6AA6618}"/>
              </a:ext>
            </a:extLst>
          </p:cNvPr>
          <p:cNvSpPr txBox="1"/>
          <p:nvPr/>
        </p:nvSpPr>
        <p:spPr>
          <a:xfrm>
            <a:off x="700881" y="990600"/>
            <a:ext cx="9252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46EC3CE-2317-CB49-8D60-113002F17A7F}"/>
                  </a:ext>
                </a:extLst>
              </p:cNvPr>
              <p:cNvSpPr txBox="1"/>
              <p:nvPr/>
            </p:nvSpPr>
            <p:spPr>
              <a:xfrm>
                <a:off x="1241724" y="5402474"/>
                <a:ext cx="4006353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</m:sSub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𝑒𝑥𝑡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46EC3CE-2317-CB49-8D60-113002F17A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1724" y="5402474"/>
                <a:ext cx="4006353" cy="701218"/>
              </a:xfrm>
              <a:prstGeom prst="rect">
                <a:avLst/>
              </a:prstGeom>
              <a:blipFill>
                <a:blip r:embed="rId4"/>
                <a:stretch>
                  <a:fillRect l="-1262" t="-3571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458D2F2-18E3-CD40-BDB2-5E0D856B8D0B}"/>
                  </a:ext>
                </a:extLst>
              </p:cNvPr>
              <p:cNvSpPr txBox="1"/>
              <p:nvPr/>
            </p:nvSpPr>
            <p:spPr>
              <a:xfrm>
                <a:off x="6001335" y="5439003"/>
                <a:ext cx="2170338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𝑐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𝑒𝑃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458D2F2-18E3-CD40-BDB2-5E0D856B8D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1335" y="5439003"/>
                <a:ext cx="2170338" cy="701218"/>
              </a:xfrm>
              <a:prstGeom prst="rect">
                <a:avLst/>
              </a:prstGeom>
              <a:blipFill>
                <a:blip r:embed="rId5"/>
                <a:stretch>
                  <a:fillRect l="-2326" t="-3571" r="-2326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014DDB6B-F89B-814A-B0B7-1F46443F9B53}"/>
              </a:ext>
            </a:extLst>
          </p:cNvPr>
          <p:cNvSpPr txBox="1"/>
          <p:nvPr/>
        </p:nvSpPr>
        <p:spPr>
          <a:xfrm>
            <a:off x="793631" y="3449363"/>
            <a:ext cx="674585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Qualitative dynamics</a:t>
            </a:r>
          </a:p>
          <a:p>
            <a:pPr marL="342900" indent="-342900">
              <a:buAutoNum type="arabicPeriod"/>
            </a:pPr>
            <a:r>
              <a:rPr lang="en-US" i="1" dirty="0" err="1"/>
              <a:t>I</a:t>
            </a:r>
            <a:r>
              <a:rPr lang="en-US" baseline="-25000" dirty="0" err="1"/>
              <a:t>int</a:t>
            </a:r>
            <a:r>
              <a:rPr lang="en-US" baseline="-25000" dirty="0"/>
              <a:t> </a:t>
            </a:r>
            <a:r>
              <a:rPr lang="en-US" dirty="0"/>
              <a:t>increases with the product P*(</a:t>
            </a:r>
            <a:r>
              <a:rPr lang="en-US" dirty="0" err="1"/>
              <a:t>I</a:t>
            </a:r>
            <a:r>
              <a:rPr lang="en-US" baseline="-25000" dirty="0" err="1"/>
              <a:t>ext</a:t>
            </a:r>
            <a:r>
              <a:rPr lang="en-US" dirty="0"/>
              <a:t>- </a:t>
            </a:r>
            <a:r>
              <a:rPr lang="en-US" i="1" dirty="0" err="1"/>
              <a:t>I</a:t>
            </a:r>
            <a:r>
              <a:rPr lang="en-US" baseline="-25000" dirty="0" err="1"/>
              <a:t>int</a:t>
            </a:r>
            <a:r>
              <a:rPr lang="en-US" dirty="0"/>
              <a:t>) and degrades in proportion with </a:t>
            </a:r>
            <a:r>
              <a:rPr lang="en-US" i="1" dirty="0" err="1"/>
              <a:t>I</a:t>
            </a:r>
            <a:r>
              <a:rPr lang="en-US" baseline="-25000" dirty="0" err="1"/>
              <a:t>int</a:t>
            </a:r>
            <a:r>
              <a:rPr lang="en-US" dirty="0"/>
              <a:t>.</a:t>
            </a:r>
          </a:p>
          <a:p>
            <a:pPr marL="342900" indent="-342900">
              <a:buAutoNum type="arabicPeriod"/>
            </a:pPr>
            <a:r>
              <a:rPr lang="en-US" i="1" dirty="0"/>
              <a:t>P</a:t>
            </a:r>
            <a:r>
              <a:rPr lang="en-US" dirty="0"/>
              <a:t> increases in proportion to </a:t>
            </a:r>
            <a:r>
              <a:rPr lang="en-US" i="1" dirty="0" err="1"/>
              <a:t>I</a:t>
            </a:r>
            <a:r>
              <a:rPr lang="en-US" baseline="-25000" dirty="0" err="1"/>
              <a:t>int</a:t>
            </a:r>
            <a:r>
              <a:rPr lang="en-US" dirty="0"/>
              <a:t> and degrades in proportion to </a:t>
            </a:r>
            <a:r>
              <a:rPr lang="en-US" i="1" dirty="0"/>
              <a:t>P</a:t>
            </a:r>
            <a:r>
              <a:rPr lang="en-US" dirty="0"/>
              <a:t>’s concentration.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70D63F9-E7DE-CF43-BFAC-46847305DB2A}"/>
              </a:ext>
            </a:extLst>
          </p:cNvPr>
          <p:cNvSpPr/>
          <p:nvPr/>
        </p:nvSpPr>
        <p:spPr>
          <a:xfrm>
            <a:off x="818015" y="5012756"/>
            <a:ext cx="53527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The following has the correct qualitative effect:</a:t>
            </a:r>
          </a:p>
        </p:txBody>
      </p:sp>
    </p:spTree>
    <p:extLst>
      <p:ext uri="{BB962C8B-B14F-4D97-AF65-F5344CB8AC3E}">
        <p14:creationId xmlns:p14="http://schemas.microsoft.com/office/powerpoint/2010/main" val="3845818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0"/>
      <p:bldP spid="17" grpId="0"/>
      <p:bldP spid="18" grpId="0"/>
      <p:bldP spid="16" grpId="0"/>
      <p:bldP spid="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F03838-369E-EA45-8A7E-9AC4BBAE4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Fixed Points in lac operon Model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C0988A-5D29-EB4D-8C57-92B11CAD9AB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19</a:t>
            </a:fld>
            <a:endParaRPr lang="en-US" altLang="x-non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0C80FBC-560C-AE47-A905-51FCA4DBB091}"/>
                  </a:ext>
                </a:extLst>
              </p:cNvPr>
              <p:cNvSpPr txBox="1"/>
              <p:nvPr/>
            </p:nvSpPr>
            <p:spPr>
              <a:xfrm>
                <a:off x="774192" y="1444574"/>
                <a:ext cx="4006353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</m:sSub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𝑒𝑥𝑡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0C80FBC-560C-AE47-A905-51FCA4DBB0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192" y="1444574"/>
                <a:ext cx="4006353" cy="701218"/>
              </a:xfrm>
              <a:prstGeom prst="rect">
                <a:avLst/>
              </a:prstGeom>
              <a:blipFill>
                <a:blip r:embed="rId3"/>
                <a:stretch>
                  <a:fillRect l="-946" t="-1786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6EF0341-E7D7-354F-AB09-40B0D91D17B4}"/>
                  </a:ext>
                </a:extLst>
              </p:cNvPr>
              <p:cNvSpPr txBox="1"/>
              <p:nvPr/>
            </p:nvSpPr>
            <p:spPr>
              <a:xfrm>
                <a:off x="5415834" y="1444574"/>
                <a:ext cx="2195986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𝑐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𝑒𝑃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6EF0341-E7D7-354F-AB09-40B0D91D17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5834" y="1444574"/>
                <a:ext cx="2195986" cy="701218"/>
              </a:xfrm>
              <a:prstGeom prst="rect">
                <a:avLst/>
              </a:prstGeom>
              <a:blipFill>
                <a:blip r:embed="rId4"/>
                <a:stretch>
                  <a:fillRect l="-2299" t="-1786" r="-1149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E3708DE-B1F6-5F4A-91FA-5F0A3E551971}"/>
                  </a:ext>
                </a:extLst>
              </p:cNvPr>
              <p:cNvSpPr txBox="1"/>
              <p:nvPr/>
            </p:nvSpPr>
            <p:spPr>
              <a:xfrm>
                <a:off x="774192" y="4040826"/>
                <a:ext cx="2090572" cy="7014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Sup>
                            <m:sSub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𝑒𝑥𝑡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𝑏𝑒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𝑎𝑐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E3708DE-B1F6-5F4A-91FA-5F0A3E5519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192" y="4040826"/>
                <a:ext cx="2090572" cy="701410"/>
              </a:xfrm>
              <a:prstGeom prst="rect">
                <a:avLst/>
              </a:prstGeom>
              <a:blipFill>
                <a:blip r:embed="rId5"/>
                <a:stretch>
                  <a:fillRect l="-2410" t="-3571" r="-2410"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9E3AC385-1DD3-7845-85A8-92BB0A4577C7}"/>
              </a:ext>
            </a:extLst>
          </p:cNvPr>
          <p:cNvSpPr txBox="1"/>
          <p:nvPr/>
        </p:nvSpPr>
        <p:spPr>
          <a:xfrm>
            <a:off x="597551" y="919894"/>
            <a:ext cx="27302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lac operon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B31EAA1-5B21-144C-8FF3-8DA0141A896F}"/>
                  </a:ext>
                </a:extLst>
              </p:cNvPr>
              <p:cNvSpPr txBox="1"/>
              <p:nvPr/>
            </p:nvSpPr>
            <p:spPr>
              <a:xfrm>
                <a:off x="774192" y="3059668"/>
                <a:ext cx="363355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𝑒𝑥𝑡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B31EAA1-5B21-144C-8FF3-8DA0141A89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192" y="3059668"/>
                <a:ext cx="3633559" cy="369332"/>
              </a:xfrm>
              <a:prstGeom prst="rect">
                <a:avLst/>
              </a:prstGeom>
              <a:blipFill>
                <a:blip r:embed="rId6"/>
                <a:stretch>
                  <a:fillRect b="-161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704BC5D-A92F-ED4B-BB10-13A0267D0BD3}"/>
                  </a:ext>
                </a:extLst>
              </p:cNvPr>
              <p:cNvSpPr txBox="1"/>
              <p:nvPr/>
            </p:nvSpPr>
            <p:spPr>
              <a:xfrm>
                <a:off x="5415834" y="3124200"/>
                <a:ext cx="198971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0=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𝑐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𝑒𝑃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704BC5D-A92F-ED4B-BB10-13A0267D0B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5834" y="3124200"/>
                <a:ext cx="1989712" cy="369332"/>
              </a:xfrm>
              <a:prstGeom prst="rect">
                <a:avLst/>
              </a:prstGeom>
              <a:blipFill>
                <a:blip r:embed="rId7"/>
                <a:stretch>
                  <a:fillRect l="-1899" r="-1266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11A88FD9-5F3F-E64D-800E-651AA448D726}"/>
              </a:ext>
            </a:extLst>
          </p:cNvPr>
          <p:cNvSpPr txBox="1"/>
          <p:nvPr/>
        </p:nvSpPr>
        <p:spPr>
          <a:xfrm>
            <a:off x="597551" y="3784260"/>
            <a:ext cx="11112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Solving</a:t>
            </a:r>
            <a:endParaRPr 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0A166AC-4C5F-B34F-86FE-7B544A7406F3}"/>
                  </a:ext>
                </a:extLst>
              </p:cNvPr>
              <p:cNvSpPr txBox="1"/>
              <p:nvPr/>
            </p:nvSpPr>
            <p:spPr>
              <a:xfrm>
                <a:off x="5415834" y="4128574"/>
                <a:ext cx="1908471" cy="5843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𝑒𝑥𝑡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𝑎𝑐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𝑏𝑒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𝑎𝑒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0A166AC-4C5F-B34F-86FE-7B544A7406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5834" y="4128574"/>
                <a:ext cx="1908471" cy="584391"/>
              </a:xfrm>
              <a:prstGeom prst="rect">
                <a:avLst/>
              </a:prstGeom>
              <a:blipFill>
                <a:blip r:embed="rId8"/>
                <a:stretch>
                  <a:fillRect l="-1987" r="-1987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885BD92-EBE3-4541-8C83-9D561403791A}"/>
                  </a:ext>
                </a:extLst>
              </p:cNvPr>
              <p:cNvSpPr txBox="1"/>
              <p:nvPr/>
            </p:nvSpPr>
            <p:spPr>
              <a:xfrm>
                <a:off x="597551" y="5098030"/>
                <a:ext cx="3539110" cy="9233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2000" b="1" dirty="0"/>
                  <a:t>Example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=0.1,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en-US" sz="2000" dirty="0"/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885BD92-EBE3-4541-8C83-9D56140379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551" y="5098030"/>
                <a:ext cx="3539110" cy="923330"/>
              </a:xfrm>
              <a:prstGeom prst="rect">
                <a:avLst/>
              </a:prstGeom>
              <a:blipFill>
                <a:blip r:embed="rId9"/>
                <a:stretch>
                  <a:fillRect l="-4301" t="-8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8">
                <a:extLst>
                  <a:ext uri="{FF2B5EF4-FFF2-40B4-BE49-F238E27FC236}">
                    <a16:creationId xmlns:a16="http://schemas.microsoft.com/office/drawing/2014/main" id="{851E28C4-8165-464F-86C7-5F927744D90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28595098"/>
                  </p:ext>
                </p:extLst>
              </p:nvPr>
            </p:nvGraphicFramePr>
            <p:xfrm>
              <a:off x="4486013" y="5058738"/>
              <a:ext cx="3688080" cy="1112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29360">
                      <a:extLst>
                        <a:ext uri="{9D8B030D-6E8A-4147-A177-3AD203B41FA5}">
                          <a16:colId xmlns:a16="http://schemas.microsoft.com/office/drawing/2014/main" val="4069975805"/>
                        </a:ext>
                      </a:extLst>
                    </a:gridCol>
                    <a:gridCol w="1229360">
                      <a:extLst>
                        <a:ext uri="{9D8B030D-6E8A-4147-A177-3AD203B41FA5}">
                          <a16:colId xmlns:a16="http://schemas.microsoft.com/office/drawing/2014/main" val="3758270612"/>
                        </a:ext>
                      </a:extLst>
                    </a:gridCol>
                    <a:gridCol w="1229360">
                      <a:extLst>
                        <a:ext uri="{9D8B030D-6E8A-4147-A177-3AD203B41FA5}">
                          <a16:colId xmlns:a16="http://schemas.microsoft.com/office/drawing/2014/main" val="271498732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𝑰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𝒆𝒙𝒕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𝑰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𝒊𝒏𝒕</m:t>
                                    </m:r>
                                  </m:sub>
                                  <m:sup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p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7206696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3.0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2.96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5.9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3430190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1.45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2.9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424599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8">
                <a:extLst>
                  <a:ext uri="{FF2B5EF4-FFF2-40B4-BE49-F238E27FC236}">
                    <a16:creationId xmlns:a16="http://schemas.microsoft.com/office/drawing/2014/main" id="{851E28C4-8165-464F-86C7-5F927744D90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28595098"/>
                  </p:ext>
                </p:extLst>
              </p:nvPr>
            </p:nvGraphicFramePr>
            <p:xfrm>
              <a:off x="4486013" y="5058738"/>
              <a:ext cx="3688080" cy="1112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29360">
                      <a:extLst>
                        <a:ext uri="{9D8B030D-6E8A-4147-A177-3AD203B41FA5}">
                          <a16:colId xmlns:a16="http://schemas.microsoft.com/office/drawing/2014/main" val="4069975805"/>
                        </a:ext>
                      </a:extLst>
                    </a:gridCol>
                    <a:gridCol w="1229360">
                      <a:extLst>
                        <a:ext uri="{9D8B030D-6E8A-4147-A177-3AD203B41FA5}">
                          <a16:colId xmlns:a16="http://schemas.microsoft.com/office/drawing/2014/main" val="3758270612"/>
                        </a:ext>
                      </a:extLst>
                    </a:gridCol>
                    <a:gridCol w="1229360">
                      <a:extLst>
                        <a:ext uri="{9D8B030D-6E8A-4147-A177-3AD203B41FA5}">
                          <a16:colId xmlns:a16="http://schemas.microsoft.com/office/drawing/2014/main" val="271498732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0"/>
                          <a:stretch>
                            <a:fillRect l="-1031" t="-3448" r="-203093" b="-2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0"/>
                          <a:stretch>
                            <a:fillRect l="-101031" t="-3448" r="-103093" b="-2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0"/>
                          <a:stretch>
                            <a:fillRect l="-201031" t="-3448" r="-3093" b="-23103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7206696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3.0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2.96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5.9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3430190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1.45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2.9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4245998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84C5D949-B27F-BF4B-AB2A-FB5CFF64A1A5}"/>
              </a:ext>
            </a:extLst>
          </p:cNvPr>
          <p:cNvSpPr txBox="1"/>
          <p:nvPr/>
        </p:nvSpPr>
        <p:spPr>
          <a:xfrm>
            <a:off x="597551" y="2634363"/>
            <a:ext cx="25186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Set derivatives to 0</a:t>
            </a:r>
          </a:p>
        </p:txBody>
      </p:sp>
    </p:spTree>
    <p:extLst>
      <p:ext uri="{BB962C8B-B14F-4D97-AF65-F5344CB8AC3E}">
        <p14:creationId xmlns:p14="http://schemas.microsoft.com/office/powerpoint/2010/main" val="340247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1" grpId="0"/>
      <p:bldP spid="15" grpId="0"/>
      <p:bldP spid="16" grpId="0"/>
      <p:bldP spid="17" grpId="0"/>
      <p:bldP spid="22" grpId="0"/>
      <p:bldP spid="3" grpId="0"/>
      <p:bldP spid="23" grpId="0"/>
      <p:bldP spid="2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0F0ABEA-2151-DB44-87EA-3FC997EC01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838200"/>
          </a:xfrm>
        </p:spPr>
        <p:txBody>
          <a:bodyPr/>
          <a:lstStyle/>
          <a:p>
            <a:r>
              <a:rPr lang="en-US" dirty="0"/>
              <a:t>G.P.E. Box (Famous Statistician)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1239C5-E3EC-E048-9302-8AC3195CD2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2</a:t>
            </a:fld>
            <a:endParaRPr lang="en-US" altLang="x-non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3FCB56-1487-AF4C-8A6F-80E77F5C2E69}"/>
              </a:ext>
            </a:extLst>
          </p:cNvPr>
          <p:cNvSpPr txBox="1"/>
          <p:nvPr/>
        </p:nvSpPr>
        <p:spPr>
          <a:xfrm>
            <a:off x="304800" y="3992940"/>
            <a:ext cx="857638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All models are wrong.</a:t>
            </a:r>
          </a:p>
          <a:p>
            <a:r>
              <a:rPr lang="en-US" sz="4800" b="1" dirty="0"/>
              <a:t>But some models are useful.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D3A8A36-116F-3B4A-8D5E-EADF1923C4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0" y="1173540"/>
            <a:ext cx="1968521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880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DF070-FBC9-1541-8F0D-129EBB4E2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Characterizing Fixed Point(s)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EF06DC-05B7-3445-A439-29BDDFF56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9184" y="1014983"/>
            <a:ext cx="7086600" cy="2203705"/>
          </a:xfrm>
        </p:spPr>
        <p:txBody>
          <a:bodyPr/>
          <a:lstStyle/>
          <a:p>
            <a:r>
              <a:rPr lang="en-US" sz="2800" dirty="0"/>
              <a:t>Characterizing means classifying the type</a:t>
            </a:r>
          </a:p>
          <a:p>
            <a:pPr lvl="1"/>
            <a:r>
              <a:rPr lang="en-US" sz="2400" dirty="0"/>
              <a:t>Stable? Unstable? Saddle? Oscillatory?</a:t>
            </a:r>
          </a:p>
          <a:p>
            <a:r>
              <a:rPr lang="en-US" sz="2800" dirty="0"/>
              <a:t>Approach: Linearization</a:t>
            </a:r>
          </a:p>
          <a:p>
            <a:pPr lvl="1"/>
            <a:r>
              <a:rPr lang="en-US" sz="2400" dirty="0"/>
              <a:t>Construct linear approximations of the differential equations at the fixed point</a:t>
            </a:r>
          </a:p>
          <a:p>
            <a:pPr lvl="1"/>
            <a:r>
              <a:rPr lang="en-US" sz="2400" dirty="0"/>
              <a:t>Calculate the trace and determinant of the </a:t>
            </a:r>
            <a:r>
              <a:rPr lang="en-US" sz="2400" i="1" dirty="0"/>
              <a:t>A</a:t>
            </a:r>
            <a:r>
              <a:rPr lang="en-US" sz="2400" dirty="0"/>
              <a:t> matrix</a:t>
            </a:r>
          </a:p>
          <a:p>
            <a:pPr lvl="1"/>
            <a:r>
              <a:rPr lang="en-US" sz="2400" dirty="0"/>
              <a:t>Use results from linear models to classify the fixed point</a:t>
            </a:r>
          </a:p>
          <a:p>
            <a:pPr lvl="2"/>
            <a:r>
              <a:rPr lang="en-US" sz="2000" dirty="0"/>
              <a:t>Works for Stable node, unstable node, saddle</a:t>
            </a:r>
          </a:p>
          <a:p>
            <a:pPr lvl="2"/>
            <a:r>
              <a:rPr lang="en-US" sz="2000" dirty="0"/>
              <a:t>Doesn’t help with center (oscillation)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3434DBE-9F25-9B49-B6EF-CF21E66DEAA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20</a:t>
            </a:fld>
            <a:endParaRPr lang="en-US" altLang="x-none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EAFAFA2-5A3C-B34D-A69E-F8A27465D5C7}"/>
              </a:ext>
            </a:extLst>
          </p:cNvPr>
          <p:cNvGrpSpPr/>
          <p:nvPr/>
        </p:nvGrpSpPr>
        <p:grpSpPr>
          <a:xfrm>
            <a:off x="6398013" y="4648199"/>
            <a:ext cx="2050275" cy="1934513"/>
            <a:chOff x="4410495" y="2417397"/>
            <a:chExt cx="4515429" cy="3851372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EF2035D5-BAB7-264A-B621-8A54DBD63981}"/>
                </a:ext>
              </a:extLst>
            </p:cNvPr>
            <p:cNvGrpSpPr/>
            <p:nvPr/>
          </p:nvGrpSpPr>
          <p:grpSpPr>
            <a:xfrm>
              <a:off x="4410495" y="2417397"/>
              <a:ext cx="3666706" cy="3851372"/>
              <a:chOff x="4410495" y="2417397"/>
              <a:chExt cx="3666706" cy="3851372"/>
            </a:xfrm>
          </p:grpSpPr>
          <p:pic>
            <p:nvPicPr>
              <p:cNvPr id="14" name="Picture 8" descr="Egwald Mathematics - Linear Algebra: Systems of Linear Differential  Equations: Linear Stability Analysis">
                <a:extLst>
                  <a:ext uri="{FF2B5EF4-FFF2-40B4-BE49-F238E27FC236}">
                    <a16:creationId xmlns:a16="http://schemas.microsoft.com/office/drawing/2014/main" id="{EE7FBD2E-FBF1-224B-971A-86357BF5F5A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10495" y="2602063"/>
                <a:ext cx="3666706" cy="366670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0C833BF-E3E6-A54D-8BB4-7CBA43B38019}"/>
                  </a:ext>
                </a:extLst>
              </p:cNvPr>
              <p:cNvSpPr txBox="1"/>
              <p:nvPr/>
            </p:nvSpPr>
            <p:spPr>
              <a:xfrm>
                <a:off x="5037826" y="2417397"/>
                <a:ext cx="699723" cy="52083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1100" dirty="0"/>
                  <a:t>Tr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88E302F4-82D2-1148-98CA-AE126EC6F3DA}"/>
                    </a:ext>
                  </a:extLst>
                </p:cNvPr>
                <p:cNvSpPr txBox="1"/>
                <p:nvPr/>
              </p:nvSpPr>
              <p:spPr>
                <a:xfrm>
                  <a:off x="7777137" y="2832337"/>
                  <a:ext cx="1148787" cy="337009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  <m:sup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=4</m:t>
                        </m:r>
                        <m:r>
                          <m:rPr>
                            <m:sty m:val="p"/>
                          </m:rPr>
                          <a:rPr lang="en-US" sz="1100" b="0" i="0" smtClean="0">
                            <a:latin typeface="Cambria Math" panose="02040503050406030204" pitchFamily="18" charset="0"/>
                          </a:rPr>
                          <m:t>Δ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88E302F4-82D2-1148-98CA-AE126EC6F3D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77137" y="2832337"/>
                  <a:ext cx="1148787" cy="337009"/>
                </a:xfrm>
                <a:prstGeom prst="rect">
                  <a:avLst/>
                </a:prstGeom>
                <a:blipFill>
                  <a:blip r:embed="rId3"/>
                  <a:stretch>
                    <a:fillRect l="-2381" r="-4762" b="-71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D89E2C07-2319-934D-B580-D3E1109FDA77}"/>
                    </a:ext>
                  </a:extLst>
                </p:cNvPr>
                <p:cNvSpPr txBox="1"/>
                <p:nvPr/>
              </p:nvSpPr>
              <p:spPr>
                <a:xfrm>
                  <a:off x="7924935" y="4262993"/>
                  <a:ext cx="984976" cy="337009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sz="1100" b="0" dirty="0"/>
                    <a:t>Det (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100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1100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D89E2C07-2319-934D-B580-D3E1109FDA7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24935" y="4262993"/>
                  <a:ext cx="984976" cy="337009"/>
                </a:xfrm>
                <a:prstGeom prst="rect">
                  <a:avLst/>
                </a:prstGeom>
                <a:blipFill>
                  <a:blip r:embed="rId4"/>
                  <a:stretch>
                    <a:fillRect l="-19444" t="-28571" r="-13889" b="-5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6F0E109A-AA6D-A54C-8C3D-DAB930FBFF56}"/>
                    </a:ext>
                  </a:extLst>
                </p:cNvPr>
                <p:cNvSpPr txBox="1"/>
                <p:nvPr/>
              </p:nvSpPr>
              <p:spPr>
                <a:xfrm>
                  <a:off x="4899649" y="2427580"/>
                  <a:ext cx="899540" cy="337009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𝑇𝑟</m:t>
                        </m:r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 (</m:t>
                        </m:r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6F0E109A-AA6D-A54C-8C3D-DAB930FBFF5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99649" y="2427580"/>
                  <a:ext cx="899540" cy="337009"/>
                </a:xfrm>
                <a:prstGeom prst="rect">
                  <a:avLst/>
                </a:prstGeom>
                <a:blipFill>
                  <a:blip r:embed="rId5"/>
                  <a:stretch>
                    <a:fillRect l="-6061" t="-7143" r="-9091" b="-428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138824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FD06E-856B-A940-B2E9-63BBF711C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Linearization: 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C514C5-4C8B-7043-8640-ACBB317BA05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21</a:t>
            </a:fld>
            <a:endParaRPr lang="en-US" altLang="x-non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F66F57F-9E25-EC48-93CB-FB0D68614AC9}"/>
                  </a:ext>
                </a:extLst>
              </p:cNvPr>
              <p:cNvSpPr txBox="1"/>
              <p:nvPr/>
            </p:nvSpPr>
            <p:spPr>
              <a:xfrm>
                <a:off x="457200" y="785574"/>
                <a:ext cx="4665251" cy="5843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</m:sSub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𝑒𝑥𝑡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𝑏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F66F57F-9E25-EC48-93CB-FB0D68614A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785574"/>
                <a:ext cx="4665251" cy="584327"/>
              </a:xfrm>
              <a:prstGeom prst="rect">
                <a:avLst/>
              </a:prstGeom>
              <a:blipFill>
                <a:blip r:embed="rId2"/>
                <a:stretch>
                  <a:fillRect l="-815" t="-2083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BF6155B-3F94-DC4D-B82F-0A4AD9D10542}"/>
                  </a:ext>
                </a:extLst>
              </p:cNvPr>
              <p:cNvSpPr txBox="1"/>
              <p:nvPr/>
            </p:nvSpPr>
            <p:spPr>
              <a:xfrm>
                <a:off x="542367" y="1552124"/>
                <a:ext cx="3149452" cy="5843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𝑐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𝑒𝑃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BF6155B-3F94-DC4D-B82F-0A4AD9D105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367" y="1552124"/>
                <a:ext cx="3149452" cy="584327"/>
              </a:xfrm>
              <a:prstGeom prst="rect">
                <a:avLst/>
              </a:prstGeom>
              <a:blipFill>
                <a:blip r:embed="rId3"/>
                <a:stretch>
                  <a:fillRect l="-1205" t="-2174" r="-803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D08B84AB-B941-9842-8BEC-7C406944D9CA}"/>
              </a:ext>
            </a:extLst>
          </p:cNvPr>
          <p:cNvSpPr txBox="1"/>
          <p:nvPr/>
        </p:nvSpPr>
        <p:spPr>
          <a:xfrm>
            <a:off x="472094" y="2513149"/>
            <a:ext cx="30171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Find a matrix </a:t>
            </a:r>
            <a:r>
              <a:rPr lang="en-US" sz="2000" i="1" dirty="0"/>
              <a:t>A</a:t>
            </a:r>
            <a:r>
              <a:rPr lang="en-US" sz="2000" dirty="0"/>
              <a:t> such that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F7ADBDD-C690-7245-95B9-59C52B2FCADD}"/>
                  </a:ext>
                </a:extLst>
              </p:cNvPr>
              <p:cNvSpPr txBox="1"/>
              <p:nvPr/>
            </p:nvSpPr>
            <p:spPr>
              <a:xfrm>
                <a:off x="3672812" y="2136704"/>
                <a:ext cx="1915589" cy="10916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𝑖𝑛𝑡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𝑑𝑡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𝑑𝑃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𝑑𝑡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𝑛𝑡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F7ADBDD-C690-7245-95B9-59C52B2FCA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2812" y="2136704"/>
                <a:ext cx="1915589" cy="1091646"/>
              </a:xfrm>
              <a:prstGeom prst="rect">
                <a:avLst/>
              </a:prstGeom>
              <a:blipFill>
                <a:blip r:embed="rId4"/>
                <a:stretch>
                  <a:fillRect t="-1149" b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CFF4FDB-A5B9-984F-9744-592B33740F83}"/>
                  </a:ext>
                </a:extLst>
              </p:cNvPr>
              <p:cNvSpPr txBox="1"/>
              <p:nvPr/>
            </p:nvSpPr>
            <p:spPr>
              <a:xfrm>
                <a:off x="542367" y="3721608"/>
                <a:ext cx="3109506" cy="5734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𝑑𝑓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𝑑𝑓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CFF4FDB-A5B9-984F-9744-592B33740F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367" y="3721608"/>
                <a:ext cx="3109506" cy="573427"/>
              </a:xfrm>
              <a:prstGeom prst="rect">
                <a:avLst/>
              </a:prstGeom>
              <a:blipFill>
                <a:blip r:embed="rId5"/>
                <a:stretch>
                  <a:fillRect l="-2033" t="-6522" r="-813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F956EC4-5DD8-AA43-A1C0-337905C77517}"/>
                  </a:ext>
                </a:extLst>
              </p:cNvPr>
              <p:cNvSpPr txBox="1"/>
              <p:nvPr/>
            </p:nvSpPr>
            <p:spPr>
              <a:xfrm>
                <a:off x="542367" y="4401941"/>
                <a:ext cx="3122843" cy="5727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)≈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𝑑𝑔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F956EC4-5DD8-AA43-A1C0-337905C775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367" y="4401941"/>
                <a:ext cx="3122843" cy="572786"/>
              </a:xfrm>
              <a:prstGeom prst="rect">
                <a:avLst/>
              </a:prstGeom>
              <a:blipFill>
                <a:blip r:embed="rId6"/>
                <a:stretch>
                  <a:fillRect l="-1215" t="-4348" r="-810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FE9F2E15-D7E1-CF42-8C2C-15F842EBF743}"/>
              </a:ext>
            </a:extLst>
          </p:cNvPr>
          <p:cNvSpPr txBox="1"/>
          <p:nvPr/>
        </p:nvSpPr>
        <p:spPr>
          <a:xfrm>
            <a:off x="533054" y="3232477"/>
            <a:ext cx="33061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Taylor series approximation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AC98266-DF04-1442-A89E-276B6EF3B9A0}"/>
                  </a:ext>
                </a:extLst>
              </p:cNvPr>
              <p:cNvSpPr txBox="1"/>
              <p:nvPr/>
            </p:nvSpPr>
            <p:spPr>
              <a:xfrm>
                <a:off x="1386175" y="5305876"/>
                <a:ext cx="6275757" cy="8917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𝑖𝑛𝑡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𝑑𝑡</m:t>
                                  </m:r>
                                </m:den>
                              </m:f>
                            </m:e>
                          </m:mr>
                          <m:m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𝑑𝑃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𝑑𝑡</m:t>
                                  </m:r>
                                </m:den>
                              </m:f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𝑖𝑛𝑡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𝑛𝑡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p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𝑒𝑥𝑡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𝑖𝑛𝑡</m:t>
                                      </m:r>
                                    </m:sub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b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</m:mr>
                            </m:m>
                          </m:e>
                        </m:d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𝑛𝑡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𝑑𝑃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AC98266-DF04-1442-A89E-276B6EF3B9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6175" y="5305876"/>
                <a:ext cx="6275757" cy="891719"/>
              </a:xfrm>
              <a:prstGeom prst="rect">
                <a:avLst/>
              </a:prstGeom>
              <a:blipFill>
                <a:blip r:embed="rId7"/>
                <a:stretch>
                  <a:fillRect b="-13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F402057C-0BD5-4749-8716-68D5C6F0D116}"/>
              </a:ext>
            </a:extLst>
          </p:cNvPr>
          <p:cNvSpPr txBox="1"/>
          <p:nvPr/>
        </p:nvSpPr>
        <p:spPr>
          <a:xfrm>
            <a:off x="4543758" y="3262761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Jacobian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CC5AE04-C45F-7A41-B75A-4BD99FE69DC5}"/>
                  </a:ext>
                </a:extLst>
              </p:cNvPr>
              <p:cNvSpPr txBox="1"/>
              <p:nvPr/>
            </p:nvSpPr>
            <p:spPr>
              <a:xfrm>
                <a:off x="4195393" y="3658420"/>
                <a:ext cx="3081549" cy="110985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≡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f>
                                    <m:f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𝑑𝑓</m:t>
                                      </m:r>
                                    </m:num>
                                    <m:den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𝐼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𝑖𝑛𝑡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  <m:e>
                                  <m:f>
                                    <m:f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𝑑𝑓</m:t>
                                      </m:r>
                                    </m:num>
                                    <m:den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den>
                                  </m:f>
                                </m:e>
                              </m:mr>
                              <m:mr>
                                <m:e>
                                  <m:f>
                                    <m:f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</m:num>
                                    <m:den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𝐼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𝑖𝑛𝑡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  <m:e>
                                  <m:f>
                                    <m:f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</m:num>
                                    <m:den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den>
                                  </m:f>
                                </m:e>
                              </m:mr>
                            </m:m>
                          </m:e>
                        </m:d>
                      </m:e>
                      <m:sub>
                        <m:sSubSup>
                          <m:sSub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𝑖𝑛𝑡</m:t>
                            </m:r>
                          </m:sub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sub>
                    </m:sSub>
                  </m:oMath>
                </a14:m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𝑛𝑡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𝑑𝑃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CC5AE04-C45F-7A41-B75A-4BD99FE69D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5393" y="3658420"/>
                <a:ext cx="3081549" cy="1109856"/>
              </a:xfrm>
              <a:prstGeom prst="rect">
                <a:avLst/>
              </a:prstGeom>
              <a:blipFill>
                <a:blip r:embed="rId8"/>
                <a:stretch>
                  <a:fillRect l="-2459"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57964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FD06E-856B-A940-B2E9-63BBF711C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Linearization: 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C514C5-4C8B-7043-8640-ACBB317BA05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22</a:t>
            </a:fld>
            <a:endParaRPr lang="en-US" altLang="x-non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1B69C57-106F-8647-A8A4-E22693212990}"/>
                  </a:ext>
                </a:extLst>
              </p:cNvPr>
              <p:cNvSpPr txBox="1"/>
              <p:nvPr/>
            </p:nvSpPr>
            <p:spPr>
              <a:xfrm>
                <a:off x="6950596" y="355440"/>
                <a:ext cx="1741374" cy="5845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Sup>
                            <m:sSub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𝑒𝑥𝑡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𝑏𝑒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𝑎𝑐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1B69C57-106F-8647-A8A4-E226932129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0596" y="355440"/>
                <a:ext cx="1741374" cy="584519"/>
              </a:xfrm>
              <a:prstGeom prst="rect">
                <a:avLst/>
              </a:prstGeom>
              <a:blipFill>
                <a:blip r:embed="rId2"/>
                <a:stretch>
                  <a:fillRect l="-2899" t="-2128" r="-2174" b="-106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5D9C986-CF08-D145-A1E0-8341F7705F9B}"/>
                  </a:ext>
                </a:extLst>
              </p:cNvPr>
              <p:cNvSpPr txBox="1"/>
              <p:nvPr/>
            </p:nvSpPr>
            <p:spPr>
              <a:xfrm>
                <a:off x="6950596" y="1099722"/>
                <a:ext cx="1908471" cy="5843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𝑒𝑥𝑡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𝑎𝑐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𝑏𝑒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𝑎𝑒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5D9C986-CF08-D145-A1E0-8341F7705F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0596" y="1099722"/>
                <a:ext cx="1908471" cy="584391"/>
              </a:xfrm>
              <a:prstGeom prst="rect">
                <a:avLst/>
              </a:prstGeom>
              <a:blipFill>
                <a:blip r:embed="rId3"/>
                <a:stretch>
                  <a:fillRect l="-2649" t="-2128" r="-1987" b="-106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B34E4F1-8B6D-6F4B-A25C-4FD76E9A7956}"/>
                  </a:ext>
                </a:extLst>
              </p:cNvPr>
              <p:cNvSpPr txBox="1"/>
              <p:nvPr/>
            </p:nvSpPr>
            <p:spPr>
              <a:xfrm>
                <a:off x="554071" y="1066800"/>
                <a:ext cx="6275757" cy="8917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𝑖𝑛𝑡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𝑑𝑡</m:t>
                                  </m:r>
                                </m:den>
                              </m:f>
                            </m:e>
                          </m:mr>
                          <m:m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𝑑𝑃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𝑑𝑡</m:t>
                                  </m:r>
                                </m:den>
                              </m:f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𝑖𝑛𝑡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𝑛𝑡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p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𝑒𝑥𝑡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𝑖𝑛𝑡</m:t>
                                      </m:r>
                                    </m:sub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bSup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</m:mr>
                            </m:m>
                          </m:e>
                        </m:d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𝑛𝑡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𝑑𝑃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B34E4F1-8B6D-6F4B-A25C-4FD76E9A79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071" y="1066800"/>
                <a:ext cx="6275757" cy="891719"/>
              </a:xfrm>
              <a:prstGeom prst="rect">
                <a:avLst/>
              </a:prstGeom>
              <a:blipFill>
                <a:blip r:embed="rId4"/>
                <a:stretch>
                  <a:fillRect b="-14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CB0C88B-14CE-C84F-BDA9-7F36894CACDF}"/>
                  </a:ext>
                </a:extLst>
              </p:cNvPr>
              <p:cNvSpPr txBox="1"/>
              <p:nvPr/>
            </p:nvSpPr>
            <p:spPr>
              <a:xfrm>
                <a:off x="670703" y="2127980"/>
                <a:ext cx="3539110" cy="9233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2000" b="1" dirty="0"/>
                  <a:t>Example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=0.1,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en-US" sz="2000" dirty="0"/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CB0C88B-14CE-C84F-BDA9-7F36894CAC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703" y="2127980"/>
                <a:ext cx="3539110" cy="923330"/>
              </a:xfrm>
              <a:prstGeom prst="rect">
                <a:avLst/>
              </a:prstGeom>
              <a:blipFill>
                <a:blip r:embed="rId5"/>
                <a:stretch>
                  <a:fillRect l="-4286" t="-8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2" name="Table 8">
                <a:extLst>
                  <a:ext uri="{FF2B5EF4-FFF2-40B4-BE49-F238E27FC236}">
                    <a16:creationId xmlns:a16="http://schemas.microsoft.com/office/drawing/2014/main" id="{7B4A7F81-2F36-9944-90A8-D1693FC4C49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04545904"/>
                  </p:ext>
                </p:extLst>
              </p:nvPr>
            </p:nvGraphicFramePr>
            <p:xfrm>
              <a:off x="758952" y="2832290"/>
              <a:ext cx="2669157" cy="9144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89719">
                      <a:extLst>
                        <a:ext uri="{9D8B030D-6E8A-4147-A177-3AD203B41FA5}">
                          <a16:colId xmlns:a16="http://schemas.microsoft.com/office/drawing/2014/main" val="4069975805"/>
                        </a:ext>
                      </a:extLst>
                    </a:gridCol>
                    <a:gridCol w="889719">
                      <a:extLst>
                        <a:ext uri="{9D8B030D-6E8A-4147-A177-3AD203B41FA5}">
                          <a16:colId xmlns:a16="http://schemas.microsoft.com/office/drawing/2014/main" val="3758270612"/>
                        </a:ext>
                      </a:extLst>
                    </a:gridCol>
                    <a:gridCol w="889719">
                      <a:extLst>
                        <a:ext uri="{9D8B030D-6E8A-4147-A177-3AD203B41FA5}">
                          <a16:colId xmlns:a16="http://schemas.microsoft.com/office/drawing/2014/main" val="2714987321"/>
                        </a:ext>
                      </a:extLst>
                    </a:gridCol>
                  </a:tblGrid>
                  <a:tr h="294703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𝑰</m:t>
                                    </m:r>
                                  </m:e>
                                  <m:sub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𝒆𝒙𝒕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𝑰</m:t>
                                    </m:r>
                                  </m:e>
                                  <m:sub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𝒊𝒏𝒕</m:t>
                                    </m:r>
                                  </m:sub>
                                  <m:sup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p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72066969"/>
                      </a:ext>
                    </a:extLst>
                  </a:tr>
                  <a:tr h="294703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400" dirty="0"/>
                            <a:t>3.0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400" dirty="0"/>
                            <a:t>2.96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400" dirty="0"/>
                            <a:t>5.9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34301908"/>
                      </a:ext>
                    </a:extLst>
                  </a:tr>
                  <a:tr h="294703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400" dirty="0"/>
                            <a:t>1.5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400" dirty="0"/>
                            <a:t>1.45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400" dirty="0"/>
                            <a:t>2.9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424599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2" name="Table 8">
                <a:extLst>
                  <a:ext uri="{FF2B5EF4-FFF2-40B4-BE49-F238E27FC236}">
                    <a16:creationId xmlns:a16="http://schemas.microsoft.com/office/drawing/2014/main" id="{7B4A7F81-2F36-9944-90A8-D1693FC4C49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04545904"/>
                  </p:ext>
                </p:extLst>
              </p:nvPr>
            </p:nvGraphicFramePr>
            <p:xfrm>
              <a:off x="758952" y="2832290"/>
              <a:ext cx="2669157" cy="9144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89719">
                      <a:extLst>
                        <a:ext uri="{9D8B030D-6E8A-4147-A177-3AD203B41FA5}">
                          <a16:colId xmlns:a16="http://schemas.microsoft.com/office/drawing/2014/main" val="4069975805"/>
                        </a:ext>
                      </a:extLst>
                    </a:gridCol>
                    <a:gridCol w="889719">
                      <a:extLst>
                        <a:ext uri="{9D8B030D-6E8A-4147-A177-3AD203B41FA5}">
                          <a16:colId xmlns:a16="http://schemas.microsoft.com/office/drawing/2014/main" val="3758270612"/>
                        </a:ext>
                      </a:extLst>
                    </a:gridCol>
                    <a:gridCol w="889719">
                      <a:extLst>
                        <a:ext uri="{9D8B030D-6E8A-4147-A177-3AD203B41FA5}">
                          <a16:colId xmlns:a16="http://schemas.microsoft.com/office/drawing/2014/main" val="2714987321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t="-4167" r="-205714" b="-2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98592" t="-4167" r="-102817" b="-2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01429" t="-4167" r="-4286" b="-22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72066969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400" dirty="0"/>
                            <a:t>3.0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400" dirty="0"/>
                            <a:t>2.96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400" dirty="0"/>
                            <a:t>5.9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34301908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400" dirty="0"/>
                            <a:t>1.5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400" dirty="0"/>
                            <a:t>1.45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400" dirty="0"/>
                            <a:t>2.9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4245998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1B7D6B8-1C82-CC44-B98F-EC2E61B35134}"/>
                  </a:ext>
                </a:extLst>
              </p:cNvPr>
              <p:cNvSpPr txBox="1"/>
              <p:nvPr/>
            </p:nvSpPr>
            <p:spPr>
              <a:xfrm>
                <a:off x="758952" y="3870699"/>
                <a:ext cx="2054409" cy="4675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6.00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0.05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1.00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−0.5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1B7D6B8-1C82-CC44-B98F-EC2E61B351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952" y="3870699"/>
                <a:ext cx="2054409" cy="467564"/>
              </a:xfrm>
              <a:prstGeom prst="rect">
                <a:avLst/>
              </a:prstGeom>
              <a:blipFill>
                <a:blip r:embed="rId7"/>
                <a:stretch>
                  <a:fillRect l="-2469" b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8049DDD-2FAA-DE4A-A6B9-C36EC6E6EA30}"/>
                  </a:ext>
                </a:extLst>
              </p:cNvPr>
              <p:cNvSpPr txBox="1"/>
              <p:nvPr/>
            </p:nvSpPr>
            <p:spPr>
              <a:xfrm>
                <a:off x="534260" y="5061128"/>
                <a:ext cx="339657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𝑑𝑒𝑡𝐴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=2.95,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𝑇𝑟𝐴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=−6.5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8049DDD-2FAA-DE4A-A6B9-C36EC6E6EA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260" y="5061128"/>
                <a:ext cx="3396571" cy="276999"/>
              </a:xfrm>
              <a:prstGeom prst="rect">
                <a:avLst/>
              </a:prstGeom>
              <a:blipFill>
                <a:blip r:embed="rId8"/>
                <a:stretch>
                  <a:fillRect l="-1493" r="-1119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8" name="Group 27">
            <a:extLst>
              <a:ext uri="{FF2B5EF4-FFF2-40B4-BE49-F238E27FC236}">
                <a16:creationId xmlns:a16="http://schemas.microsoft.com/office/drawing/2014/main" id="{1C319CF1-0B39-5049-93D8-CEC7D216EBE1}"/>
              </a:ext>
            </a:extLst>
          </p:cNvPr>
          <p:cNvGrpSpPr/>
          <p:nvPr/>
        </p:nvGrpSpPr>
        <p:grpSpPr>
          <a:xfrm>
            <a:off x="4410495" y="2417397"/>
            <a:ext cx="4248614" cy="3851372"/>
            <a:chOff x="4410495" y="2417397"/>
            <a:chExt cx="4248614" cy="3851372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17E4F7CB-98D4-6D4C-B6D2-5A2CD52FCA37}"/>
                </a:ext>
              </a:extLst>
            </p:cNvPr>
            <p:cNvGrpSpPr/>
            <p:nvPr/>
          </p:nvGrpSpPr>
          <p:grpSpPr>
            <a:xfrm>
              <a:off x="4410495" y="2417397"/>
              <a:ext cx="3666706" cy="3851372"/>
              <a:chOff x="4410495" y="2417397"/>
              <a:chExt cx="3666706" cy="3851372"/>
            </a:xfrm>
          </p:grpSpPr>
          <p:pic>
            <p:nvPicPr>
              <p:cNvPr id="33" name="Picture 8" descr="Egwald Mathematics - Linear Algebra: Systems of Linear Differential  Equations: Linear Stability Analysis">
                <a:extLst>
                  <a:ext uri="{FF2B5EF4-FFF2-40B4-BE49-F238E27FC236}">
                    <a16:creationId xmlns:a16="http://schemas.microsoft.com/office/drawing/2014/main" id="{134F0C52-D05F-D14C-8BCA-0D8C0A6D383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10495" y="2602063"/>
                <a:ext cx="3666706" cy="366670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E1D8EFC-A273-F247-AF4A-4CA45146A3B3}"/>
                  </a:ext>
                </a:extLst>
              </p:cNvPr>
              <p:cNvSpPr txBox="1"/>
              <p:nvPr/>
            </p:nvSpPr>
            <p:spPr>
              <a:xfrm>
                <a:off x="5037827" y="2417397"/>
                <a:ext cx="394082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Tr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5BEF9964-D266-8343-B75E-67323A50216C}"/>
                    </a:ext>
                  </a:extLst>
                </p:cNvPr>
                <p:cNvSpPr txBox="1"/>
                <p:nvPr/>
              </p:nvSpPr>
              <p:spPr>
                <a:xfrm>
                  <a:off x="7777138" y="2832337"/>
                  <a:ext cx="857542" cy="276999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=4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5BEF9964-D266-8343-B75E-67323A50216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77138" y="2832337"/>
                  <a:ext cx="857542" cy="276999"/>
                </a:xfrm>
                <a:prstGeom prst="rect">
                  <a:avLst/>
                </a:prstGeom>
                <a:blipFill>
                  <a:blip r:embed="rId10"/>
                  <a:stretch>
                    <a:fillRect l="-1471" t="-4545" r="-5882" b="-1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35765AA3-176D-6046-8D12-C7E29F7A92ED}"/>
                    </a:ext>
                  </a:extLst>
                </p:cNvPr>
                <p:cNvSpPr txBox="1"/>
                <p:nvPr/>
              </p:nvSpPr>
              <p:spPr>
                <a:xfrm>
                  <a:off x="7924934" y="4262994"/>
                  <a:ext cx="734175" cy="276999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b="0" dirty="0"/>
                    <a:t>Det (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35765AA3-176D-6046-8D12-C7E29F7A92E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24934" y="4262994"/>
                  <a:ext cx="734175" cy="276999"/>
                </a:xfrm>
                <a:prstGeom prst="rect">
                  <a:avLst/>
                </a:prstGeom>
                <a:blipFill>
                  <a:blip r:embed="rId11"/>
                  <a:stretch>
                    <a:fillRect l="-20690" t="-26087" r="-15517" b="-5217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11D6EB03-9543-8D45-A39A-B18A7D0D02F0}"/>
                    </a:ext>
                  </a:extLst>
                </p:cNvPr>
                <p:cNvSpPr txBox="1"/>
                <p:nvPr/>
              </p:nvSpPr>
              <p:spPr>
                <a:xfrm>
                  <a:off x="4899648" y="2427581"/>
                  <a:ext cx="670440" cy="276999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11D6EB03-9543-8D45-A39A-B18A7D0D02F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99648" y="2427581"/>
                  <a:ext cx="670440" cy="276999"/>
                </a:xfrm>
                <a:prstGeom prst="rect">
                  <a:avLst/>
                </a:prstGeom>
                <a:blipFill>
                  <a:blip r:embed="rId12"/>
                  <a:stretch>
                    <a:fillRect l="-5556" t="-4348" r="-11111" b="-3913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1970323-FC7E-9141-AD7E-CF2B60370F5C}"/>
                  </a:ext>
                </a:extLst>
              </p:cNvPr>
              <p:cNvSpPr txBox="1"/>
              <p:nvPr/>
            </p:nvSpPr>
            <p:spPr>
              <a:xfrm>
                <a:off x="574030" y="5514201"/>
                <a:ext cx="223933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=42.25, 4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=11.8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1970323-FC7E-9141-AD7E-CF2B60370F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030" y="5514201"/>
                <a:ext cx="2239331" cy="276999"/>
              </a:xfrm>
              <a:prstGeom prst="rect">
                <a:avLst/>
              </a:prstGeom>
              <a:blipFill>
                <a:blip r:embed="rId13"/>
                <a:stretch>
                  <a:fillRect l="-565" t="-4348" r="-1695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TextBox 35">
            <a:extLst>
              <a:ext uri="{FF2B5EF4-FFF2-40B4-BE49-F238E27FC236}">
                <a16:creationId xmlns:a16="http://schemas.microsoft.com/office/drawing/2014/main" id="{F469456B-3CCE-DA47-A65B-0A8B57AA5F74}"/>
              </a:ext>
            </a:extLst>
          </p:cNvPr>
          <p:cNvSpPr txBox="1"/>
          <p:nvPr/>
        </p:nvSpPr>
        <p:spPr>
          <a:xfrm>
            <a:off x="3967852" y="6051616"/>
            <a:ext cx="4288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Linearization indicates a stable node!</a:t>
            </a:r>
          </a:p>
        </p:txBody>
      </p:sp>
    </p:spTree>
    <p:extLst>
      <p:ext uri="{BB962C8B-B14F-4D97-AF65-F5344CB8AC3E}">
        <p14:creationId xmlns:p14="http://schemas.microsoft.com/office/powerpoint/2010/main" val="1877312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3" grpId="0"/>
      <p:bldP spid="23" grpId="0"/>
      <p:bldP spid="35" grpId="0"/>
      <p:bldP spid="3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9C4AB-4B73-AC4B-A304-90BDE2073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Portrait For lac Operon Model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F3CC28-0437-B949-85E2-E01BFE3C864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23</a:t>
            </a:fld>
            <a:endParaRPr lang="en-US" altLang="x-non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97138D7-6534-054A-BD67-93F2A39C3507}"/>
                  </a:ext>
                </a:extLst>
              </p:cNvPr>
              <p:cNvSpPr txBox="1"/>
              <p:nvPr/>
            </p:nvSpPr>
            <p:spPr>
              <a:xfrm>
                <a:off x="609600" y="1066800"/>
                <a:ext cx="4006353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</m:sSub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𝑒𝑥𝑡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97138D7-6534-054A-BD67-93F2A39C35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1066800"/>
                <a:ext cx="4006353" cy="701218"/>
              </a:xfrm>
              <a:prstGeom prst="rect">
                <a:avLst/>
              </a:prstGeom>
              <a:blipFill>
                <a:blip r:embed="rId2"/>
                <a:stretch>
                  <a:fillRect l="-1270" t="-3636" b="-1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BAFD9CD-852C-284D-B74C-18E8B89B27EB}"/>
                  </a:ext>
                </a:extLst>
              </p:cNvPr>
              <p:cNvSpPr txBox="1"/>
              <p:nvPr/>
            </p:nvSpPr>
            <p:spPr>
              <a:xfrm>
                <a:off x="5638800" y="1023336"/>
                <a:ext cx="2195986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𝑐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𝑒𝑃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BAFD9CD-852C-284D-B74C-18E8B89B27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8800" y="1023336"/>
                <a:ext cx="2195986" cy="701218"/>
              </a:xfrm>
              <a:prstGeom prst="rect">
                <a:avLst/>
              </a:prstGeom>
              <a:blipFill>
                <a:blip r:embed="rId3"/>
                <a:stretch>
                  <a:fillRect l="-2312" t="-3571" r="-1156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27F86E4-DE5E-5041-B584-7090C791EA27}"/>
                  </a:ext>
                </a:extLst>
              </p:cNvPr>
              <p:cNvSpPr txBox="1"/>
              <p:nvPr/>
            </p:nvSpPr>
            <p:spPr>
              <a:xfrm>
                <a:off x="1371600" y="6376785"/>
                <a:ext cx="2583271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=1,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=0.1,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=1,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27F86E4-DE5E-5041-B584-7090C791EA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600" y="6376785"/>
                <a:ext cx="2583271" cy="246221"/>
              </a:xfrm>
              <a:prstGeom prst="rect">
                <a:avLst/>
              </a:prstGeom>
              <a:blipFill>
                <a:blip r:embed="rId4"/>
                <a:stretch>
                  <a:fillRect l="-490" r="-490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42B95163-B947-4441-B160-B319C8EA25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" y="1930152"/>
            <a:ext cx="4114800" cy="293787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032BBF5-8579-794A-90A7-3F1F28F883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44875" y="1930152"/>
            <a:ext cx="4094325" cy="2995416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60A4230D-A966-7C41-BD4D-409FA887FCFE}"/>
              </a:ext>
            </a:extLst>
          </p:cNvPr>
          <p:cNvSpPr/>
          <p:nvPr/>
        </p:nvSpPr>
        <p:spPr>
          <a:xfrm>
            <a:off x="1600200" y="2944368"/>
            <a:ext cx="228600" cy="2286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40E444C-26F6-5E49-9DAC-CBF057D5ACE6}"/>
              </a:ext>
            </a:extLst>
          </p:cNvPr>
          <p:cNvSpPr/>
          <p:nvPr/>
        </p:nvSpPr>
        <p:spPr>
          <a:xfrm>
            <a:off x="5562600" y="3630168"/>
            <a:ext cx="228600" cy="2286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5" name="Table 8">
                <a:extLst>
                  <a:ext uri="{FF2B5EF4-FFF2-40B4-BE49-F238E27FC236}">
                    <a16:creationId xmlns:a16="http://schemas.microsoft.com/office/drawing/2014/main" id="{8893E76D-271F-9040-800D-F09095C32C9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14162913"/>
                  </p:ext>
                </p:extLst>
              </p:nvPr>
            </p:nvGraphicFramePr>
            <p:xfrm>
              <a:off x="2941960" y="5002524"/>
              <a:ext cx="3178425" cy="1005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59475">
                      <a:extLst>
                        <a:ext uri="{9D8B030D-6E8A-4147-A177-3AD203B41FA5}">
                          <a16:colId xmlns:a16="http://schemas.microsoft.com/office/drawing/2014/main" val="4069975805"/>
                        </a:ext>
                      </a:extLst>
                    </a:gridCol>
                    <a:gridCol w="1059475">
                      <a:extLst>
                        <a:ext uri="{9D8B030D-6E8A-4147-A177-3AD203B41FA5}">
                          <a16:colId xmlns:a16="http://schemas.microsoft.com/office/drawing/2014/main" val="3758270612"/>
                        </a:ext>
                      </a:extLst>
                    </a:gridCol>
                    <a:gridCol w="1059475">
                      <a:extLst>
                        <a:ext uri="{9D8B030D-6E8A-4147-A177-3AD203B41FA5}">
                          <a16:colId xmlns:a16="http://schemas.microsoft.com/office/drawing/2014/main" val="2714987321"/>
                        </a:ext>
                      </a:extLst>
                    </a:gridCol>
                  </a:tblGrid>
                  <a:tr h="30759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𝑰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𝒆𝒙𝒕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𝑰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𝒊𝒏𝒕</m:t>
                                    </m:r>
                                  </m:sub>
                                  <m:sup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p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72066969"/>
                      </a:ext>
                    </a:extLst>
                  </a:tr>
                  <a:tr h="307596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3.0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2.96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5.9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34301908"/>
                      </a:ext>
                    </a:extLst>
                  </a:tr>
                  <a:tr h="307596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1.5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1.45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2.9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424599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5" name="Table 8">
                <a:extLst>
                  <a:ext uri="{FF2B5EF4-FFF2-40B4-BE49-F238E27FC236}">
                    <a16:creationId xmlns:a16="http://schemas.microsoft.com/office/drawing/2014/main" id="{8893E76D-271F-9040-800D-F09095C32C9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14162913"/>
                  </p:ext>
                </p:extLst>
              </p:nvPr>
            </p:nvGraphicFramePr>
            <p:xfrm>
              <a:off x="2941960" y="5002524"/>
              <a:ext cx="3178425" cy="1005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59475">
                      <a:extLst>
                        <a:ext uri="{9D8B030D-6E8A-4147-A177-3AD203B41FA5}">
                          <a16:colId xmlns:a16="http://schemas.microsoft.com/office/drawing/2014/main" val="4069975805"/>
                        </a:ext>
                      </a:extLst>
                    </a:gridCol>
                    <a:gridCol w="1059475">
                      <a:extLst>
                        <a:ext uri="{9D8B030D-6E8A-4147-A177-3AD203B41FA5}">
                          <a16:colId xmlns:a16="http://schemas.microsoft.com/office/drawing/2014/main" val="3758270612"/>
                        </a:ext>
                      </a:extLst>
                    </a:gridCol>
                    <a:gridCol w="1059475">
                      <a:extLst>
                        <a:ext uri="{9D8B030D-6E8A-4147-A177-3AD203B41FA5}">
                          <a16:colId xmlns:a16="http://schemas.microsoft.com/office/drawing/2014/main" val="2714987321"/>
                        </a:ext>
                      </a:extLst>
                    </a:gridCol>
                  </a:tblGrid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1190" r="-202381" b="-2222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102410" r="-104819" b="-2222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200000" r="-3571" b="-22222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72066969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3.0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2.96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5.9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34301908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1.5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1.45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2.9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4245998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769048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F3F7DA7-4357-164E-831E-DE5F0734694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24</a:t>
            </a:fld>
            <a:endParaRPr lang="en-US" altLang="x-none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2426BE3B-7D54-0E4F-B9A3-2DE7757603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1591" y="302846"/>
            <a:ext cx="1873775" cy="83934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0BDD8D6-3546-CC4B-8EAB-CB1F1D905E75}"/>
              </a:ext>
            </a:extLst>
          </p:cNvPr>
          <p:cNvSpPr/>
          <p:nvPr/>
        </p:nvSpPr>
        <p:spPr>
          <a:xfrm>
            <a:off x="336711" y="944129"/>
            <a:ext cx="7740489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J0: $</a:t>
            </a:r>
            <a:r>
              <a:rPr lang="en-US" sz="1200" dirty="0" err="1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External_glucose</a:t>
            </a:r>
            <a:r>
              <a:rPr lang="en-US" sz="12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=&gt; Glucose; J0_inputFlux;</a:t>
            </a:r>
          </a:p>
          <a:p>
            <a:b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J1: Glucose + 2 ATP =&gt; fructose_1_6_bisphosphate + 2 ADP; </a:t>
            </a:r>
            <a:r>
              <a:rPr lang="en-US" sz="1200" b="1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J1_k1</a:t>
            </a:r>
            <a:r>
              <a:rPr lang="en-US" sz="12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*Glucose*ATP*</a:t>
            </a:r>
          </a:p>
          <a:p>
            <a:r>
              <a:rPr lang="en-US" sz="12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(1/(1 + (ATP/J1_Ki)^J1_n));</a:t>
            </a:r>
          </a:p>
          <a:p>
            <a:b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J2: fructose_1_6_bisphosphate =&gt; glyceraldehyde_3_phosphate + </a:t>
            </a:r>
          </a:p>
          <a:p>
            <a:r>
              <a:rPr lang="en-US" sz="12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glyceraldehyde_3_phosphate; J2_k*fructose_1_6_bisphosphate;</a:t>
            </a:r>
          </a:p>
          <a:p>
            <a:b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J3: glyceraldehyde_3_phosphate + NADH =&gt; NAD + $Glycerol;   </a:t>
            </a:r>
          </a:p>
          <a:p>
            <a:r>
              <a:rPr lang="en-US" sz="12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J3_k*glyceraldehyde_3_phosphate*NADH;</a:t>
            </a:r>
          </a:p>
          <a:p>
            <a:endParaRPr lang="en-US" sz="1200" dirty="0">
              <a:solidFill>
                <a:srgbClr val="22222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J4: glyceraldehyde_3_phosphate + ADP + NAD =&gt; ATP + glycerate_3_phosphate + NADH; </a:t>
            </a:r>
          </a:p>
          <a:p>
            <a:r>
              <a:rPr lang="en-US" sz="12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(J4_kg*J4_kp*glyceraldehyde_3_phosphate*NAD*ADP – </a:t>
            </a:r>
          </a:p>
          <a:p>
            <a:r>
              <a:rPr lang="en-US" sz="12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J4_ka*J4_kk*glycerate_3_phosphate*ATP*NADH)/(J4_ka*NADH + J4_kp*ADP);</a:t>
            </a:r>
          </a:p>
          <a:p>
            <a:endParaRPr lang="en-US" sz="1200" dirty="0">
              <a:solidFill>
                <a:srgbClr val="22222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J5: glycerate_3_phosphate + ADP =&gt; ATP + pyruvate; J5_k*glycerate_3_phosphate*ADP</a:t>
            </a:r>
          </a:p>
          <a:p>
            <a:b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J6: pyruvate =&gt; </a:t>
            </a:r>
            <a:r>
              <a:rPr lang="en-US" sz="1200" dirty="0" err="1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Acetyladehyde</a:t>
            </a:r>
            <a:r>
              <a:rPr lang="en-US" sz="12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J6_k*pyruvate;</a:t>
            </a:r>
          </a:p>
          <a:p>
            <a:b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J7: </a:t>
            </a:r>
            <a:r>
              <a:rPr lang="en-US" sz="1200" dirty="0" err="1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Acetyladehyde</a:t>
            </a:r>
            <a:r>
              <a:rPr lang="en-US" sz="12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 NADH =&gt; NAD + $ethanol; J7_k*</a:t>
            </a:r>
            <a:r>
              <a:rPr lang="en-US" sz="1200" dirty="0" err="1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Acetyladehyde</a:t>
            </a:r>
            <a:r>
              <a:rPr lang="en-US" sz="12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*NADH</a:t>
            </a:r>
          </a:p>
          <a:p>
            <a:b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J8: </a:t>
            </a:r>
            <a:r>
              <a:rPr lang="en-US" sz="1200" dirty="0" err="1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Acetyladehyde</a:t>
            </a:r>
            <a:r>
              <a:rPr lang="en-US" sz="12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=&gt; </a:t>
            </a:r>
            <a:r>
              <a:rPr lang="en-US" sz="1200" dirty="0" err="1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External_acetaldehyde</a:t>
            </a:r>
            <a:r>
              <a:rPr lang="en-US" sz="12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J8_k1*</a:t>
            </a:r>
            <a:r>
              <a:rPr lang="en-US" sz="1200" dirty="0" err="1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Acetyladehyde</a:t>
            </a:r>
            <a:r>
              <a:rPr lang="en-US" sz="12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– </a:t>
            </a:r>
          </a:p>
          <a:p>
            <a:r>
              <a:rPr lang="en-US" sz="12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J8_k2*</a:t>
            </a:r>
            <a:r>
              <a:rPr lang="en-US" sz="1200" dirty="0" err="1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External_acetaldehyde</a:t>
            </a:r>
            <a:r>
              <a:rPr lang="en-US" sz="12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b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J9: ATP =&gt; ADP; J9_k*ATP;</a:t>
            </a:r>
          </a:p>
          <a:p>
            <a:b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J10: </a:t>
            </a:r>
            <a:r>
              <a:rPr lang="en-US" sz="1200" dirty="0" err="1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External_acetaldehyde</a:t>
            </a:r>
            <a:r>
              <a:rPr lang="en-US" sz="12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=&gt; $Sink; J10_k*</a:t>
            </a:r>
            <a:r>
              <a:rPr lang="en-US" sz="1200" dirty="0" err="1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External_acetaldehyde</a:t>
            </a:r>
            <a:r>
              <a:rPr lang="en-US" sz="12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45013A3-F53B-554D-B3CC-EE7D6E2E0AD7}"/>
              </a:ext>
            </a:extLst>
          </p:cNvPr>
          <p:cNvSpPr txBox="1">
            <a:spLocks/>
          </p:cNvSpPr>
          <p:nvPr/>
        </p:nvSpPr>
        <p:spPr>
          <a:xfrm>
            <a:off x="308065" y="267677"/>
            <a:ext cx="4927227" cy="838200"/>
          </a:xfrm>
          <a:prstGeom prst="rect">
            <a:avLst/>
          </a:prstGeom>
        </p:spPr>
        <p:txBody>
          <a:bodyPr/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 b="1" kern="1200">
                <a:solidFill>
                  <a:schemeClr val="tx1"/>
                </a:solidFill>
                <a:latin typeface="+mj-lt"/>
                <a:ea typeface="ＭＳ Ｐゴシック" pitchFamily="-112" charset="-128"/>
                <a:cs typeface="ＭＳ Ｐゴシック" pitchFamily="-112" charset="-128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itchFamily="-112" charset="0"/>
                <a:ea typeface="ＭＳ Ｐゴシック" pitchFamily="-112" charset="-128"/>
                <a:cs typeface="ＭＳ Ｐゴシック" pitchFamily="-112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itchFamily="-112" charset="0"/>
                <a:ea typeface="ＭＳ Ｐゴシック" pitchFamily="-112" charset="-128"/>
                <a:cs typeface="ＭＳ Ｐゴシック" pitchFamily="-112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itchFamily="-112" charset="0"/>
                <a:ea typeface="ＭＳ Ｐゴシック" pitchFamily="-112" charset="-128"/>
                <a:cs typeface="ＭＳ Ｐゴシック" pitchFamily="-112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itchFamily="-112" charset="0"/>
                <a:ea typeface="ＭＳ Ｐゴシック" pitchFamily="-112" charset="-128"/>
                <a:cs typeface="ＭＳ Ｐゴシック" pitchFamily="-112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112" charset="0"/>
                <a:ea typeface="ＭＳ Ｐゴシック" pitchFamily="-112" charset="-128"/>
                <a:cs typeface="ＭＳ Ｐゴシック" pitchFamily="-112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112" charset="0"/>
                <a:ea typeface="ＭＳ Ｐゴシック" pitchFamily="-112" charset="-128"/>
                <a:cs typeface="ＭＳ Ｐゴシック" pitchFamily="-112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112" charset="0"/>
                <a:ea typeface="ＭＳ Ｐゴシック" pitchFamily="-112" charset="-128"/>
                <a:cs typeface="ＭＳ Ｐゴシック" pitchFamily="-112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112" charset="0"/>
                <a:ea typeface="ＭＳ Ｐゴシック" pitchFamily="-112" charset="-128"/>
                <a:cs typeface="ＭＳ Ｐゴシック" pitchFamily="-112" charset="-128"/>
              </a:defRPr>
            </a:lvl9pPr>
          </a:lstStyle>
          <a:p>
            <a:r>
              <a:rPr lang="en-US"/>
              <a:t>Kinetics in Wolf Model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53130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C706FB-BDFF-4B49-9836-B455D5F33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Effect of Simulation Parameters (Wolf)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BD5F09-3884-7248-B34D-AD2BE8AEE33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25</a:t>
            </a:fld>
            <a:endParaRPr lang="en-US" altLang="x-none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9A33C77-D7C9-D841-852F-0597308F534C}"/>
              </a:ext>
            </a:extLst>
          </p:cNvPr>
          <p:cNvSpPr/>
          <p:nvPr/>
        </p:nvSpPr>
        <p:spPr>
          <a:xfrm>
            <a:off x="344424" y="1028343"/>
            <a:ext cx="3066288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J0_inputFlux = 50;</a:t>
            </a:r>
            <a:br>
              <a:rPr lang="en-US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J1_k1 = 550;</a:t>
            </a:r>
            <a:br>
              <a:rPr lang="en-US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J1_Ki = 1;</a:t>
            </a:r>
            <a:br>
              <a:rPr lang="en-US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J1_n = 4;</a:t>
            </a:r>
            <a:br>
              <a:rPr lang="en-US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J2_k = 9.8;</a:t>
            </a:r>
            <a:br>
              <a:rPr lang="en-US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J3_k = 85.7;</a:t>
            </a:r>
            <a:br>
              <a:rPr lang="en-US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J4_kg = 323.8;</a:t>
            </a:r>
            <a:br>
              <a:rPr lang="en-US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J4_kp = 76411.1;</a:t>
            </a:r>
            <a:br>
              <a:rPr lang="en-US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J4_ka = 57823.1;</a:t>
            </a:r>
            <a:br>
              <a:rPr lang="en-US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J4_kk = 23.7;</a:t>
            </a:r>
            <a:br>
              <a:rPr lang="en-US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J5_k = 80;</a:t>
            </a:r>
            <a:br>
              <a:rPr lang="en-US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J6_k = 9.7;</a:t>
            </a:r>
            <a:br>
              <a:rPr lang="en-US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J7_k = 2000;</a:t>
            </a:r>
            <a:br>
              <a:rPr lang="en-US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J8_k1 = 375;</a:t>
            </a:r>
            <a:br>
              <a:rPr lang="en-US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J8_k2 = 375;</a:t>
            </a:r>
            <a:br>
              <a:rPr lang="en-US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J9_k = 28;</a:t>
            </a:r>
            <a:br>
              <a:rPr lang="en-US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J10_k = 80;</a:t>
            </a:r>
          </a:p>
        </p:txBody>
      </p:sp>
      <p:pic>
        <p:nvPicPr>
          <p:cNvPr id="6" name="Picture 5" descr="A picture containing shape&#10;&#10;Description automatically generated">
            <a:extLst>
              <a:ext uri="{FF2B5EF4-FFF2-40B4-BE49-F238E27FC236}">
                <a16:creationId xmlns:a16="http://schemas.microsoft.com/office/drawing/2014/main" id="{52D0CAEF-7EEE-6846-B90A-146FB4FFCE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9998" y="2329232"/>
            <a:ext cx="4045966" cy="1370032"/>
          </a:xfrm>
          <a:prstGeom prst="rect">
            <a:avLst/>
          </a:prstGeom>
        </p:spPr>
      </p:pic>
      <p:pic>
        <p:nvPicPr>
          <p:cNvPr id="8" name="Picture 7" descr="A picture containing shape&#10;&#10;Description automatically generated">
            <a:extLst>
              <a:ext uri="{FF2B5EF4-FFF2-40B4-BE49-F238E27FC236}">
                <a16:creationId xmlns:a16="http://schemas.microsoft.com/office/drawing/2014/main" id="{7A9E005B-4A3A-E344-8293-FCC67445DA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9998" y="3799668"/>
            <a:ext cx="3872323" cy="1370032"/>
          </a:xfrm>
          <a:prstGeom prst="rect">
            <a:avLst/>
          </a:prstGeom>
        </p:spPr>
      </p:pic>
      <p:pic>
        <p:nvPicPr>
          <p:cNvPr id="10" name="Picture 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42A2F60-ED6A-554A-980F-713718D35F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79998" y="5179832"/>
            <a:ext cx="3760541" cy="1370032"/>
          </a:xfrm>
          <a:prstGeom prst="rect">
            <a:avLst/>
          </a:prstGeom>
        </p:spPr>
      </p:pic>
      <p:pic>
        <p:nvPicPr>
          <p:cNvPr id="12" name="Picture 11" descr="Diagram&#10;&#10;Description automatically generated with low confidence">
            <a:extLst>
              <a:ext uri="{FF2B5EF4-FFF2-40B4-BE49-F238E27FC236}">
                <a16:creationId xmlns:a16="http://schemas.microsoft.com/office/drawing/2014/main" id="{094251A9-8FCE-5844-92AC-AA2C678E9D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79998" y="967716"/>
            <a:ext cx="3815900" cy="137258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E5B6679-51B4-1247-B5C7-6C2CE8C9BAA6}"/>
              </a:ext>
            </a:extLst>
          </p:cNvPr>
          <p:cNvSpPr txBox="1"/>
          <p:nvPr/>
        </p:nvSpPr>
        <p:spPr>
          <a:xfrm>
            <a:off x="7818010" y="1225296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550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8D67A48-325E-444C-981B-D57F30D1DAD9}"/>
              </a:ext>
            </a:extLst>
          </p:cNvPr>
          <p:cNvSpPr txBox="1"/>
          <p:nvPr/>
        </p:nvSpPr>
        <p:spPr>
          <a:xfrm>
            <a:off x="7585756" y="710184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J1_k1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A846D67-CFB1-7741-ABDC-C5538107C805}"/>
              </a:ext>
            </a:extLst>
          </p:cNvPr>
          <p:cNvSpPr txBox="1"/>
          <p:nvPr/>
        </p:nvSpPr>
        <p:spPr>
          <a:xfrm>
            <a:off x="7818010" y="2538984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600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E75DA7D-5527-8F47-A7A3-004C84652BFB}"/>
              </a:ext>
            </a:extLst>
          </p:cNvPr>
          <p:cNvSpPr txBox="1"/>
          <p:nvPr/>
        </p:nvSpPr>
        <p:spPr>
          <a:xfrm>
            <a:off x="7818010" y="5269992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800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9D1DCC0-2E36-8148-B1AB-C8E1D4144F57}"/>
              </a:ext>
            </a:extLst>
          </p:cNvPr>
          <p:cNvSpPr txBox="1"/>
          <p:nvPr/>
        </p:nvSpPr>
        <p:spPr>
          <a:xfrm>
            <a:off x="7818010" y="3930630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700</a:t>
            </a:r>
          </a:p>
        </p:txBody>
      </p:sp>
    </p:spTree>
    <p:extLst>
      <p:ext uri="{BB962C8B-B14F-4D97-AF65-F5344CB8AC3E}">
        <p14:creationId xmlns:p14="http://schemas.microsoft.com/office/powerpoint/2010/main" val="3616507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6" grpId="0"/>
      <p:bldP spid="1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7BE96-363C-A843-9E50-168635FBA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Bifurcations and Bifurcation Plots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584AB51-FB06-B44F-B7EC-ACB24C2E947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26</a:t>
            </a:fld>
            <a:endParaRPr lang="en-US" altLang="x-none"/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F4685334-BD49-464B-BE12-1F39FD3349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750" y="1182002"/>
            <a:ext cx="1214483" cy="2513698"/>
          </a:xfrm>
          <a:prstGeom prst="rect">
            <a:avLst/>
          </a:prstGeom>
        </p:spPr>
      </p:pic>
      <p:pic>
        <p:nvPicPr>
          <p:cNvPr id="9" name="Picture 8" descr="A picture containing text&#10;&#10;Description automatically generated">
            <a:extLst>
              <a:ext uri="{FF2B5EF4-FFF2-40B4-BE49-F238E27FC236}">
                <a16:creationId xmlns:a16="http://schemas.microsoft.com/office/drawing/2014/main" id="{85DE3CFD-4CBC-EE42-8731-030A44D576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7233" y="915302"/>
            <a:ext cx="402924" cy="251369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B8FE090-7F28-4E45-AAF4-48A571329ABB}"/>
              </a:ext>
            </a:extLst>
          </p:cNvPr>
          <p:cNvSpPr txBox="1"/>
          <p:nvPr/>
        </p:nvSpPr>
        <p:spPr>
          <a:xfrm>
            <a:off x="2670842" y="1178794"/>
            <a:ext cx="56052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bifurcation occurs when the change in the value of a parameter results in qualitatively different behavior, such as transitions between a stable node and a limit cycle.</a:t>
            </a:r>
          </a:p>
        </p:txBody>
      </p:sp>
      <p:pic>
        <p:nvPicPr>
          <p:cNvPr id="12" name="Picture 11" descr="Chart&#10;&#10;Description automatically generated">
            <a:extLst>
              <a:ext uri="{FF2B5EF4-FFF2-40B4-BE49-F238E27FC236}">
                <a16:creationId xmlns:a16="http://schemas.microsoft.com/office/drawing/2014/main" id="{72FE98A4-5895-3849-9317-BE44F8E0FF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9416" y="2276856"/>
            <a:ext cx="3914497" cy="406185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4C31DB1-8079-9945-85BE-35D3A3122EDE}"/>
              </a:ext>
            </a:extLst>
          </p:cNvPr>
          <p:cNvSpPr txBox="1"/>
          <p:nvPr/>
        </p:nvSpPr>
        <p:spPr>
          <a:xfrm>
            <a:off x="4920142" y="6297878"/>
            <a:ext cx="184537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Wolf, J. of </a:t>
            </a:r>
            <a:r>
              <a:rPr lang="en-US" sz="1050" dirty="0" err="1"/>
              <a:t>Biochem</a:t>
            </a:r>
            <a:r>
              <a:rPr lang="en-US" sz="1050" dirty="0"/>
              <a:t>., 2000.</a:t>
            </a:r>
          </a:p>
        </p:txBody>
      </p:sp>
    </p:spTree>
    <p:extLst>
      <p:ext uri="{BB962C8B-B14F-4D97-AF65-F5344CB8AC3E}">
        <p14:creationId xmlns:p14="http://schemas.microsoft.com/office/powerpoint/2010/main" val="1291147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15073-6596-A14F-8BFA-309667E0E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Stochastic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777A9B-02DD-5F4C-A54A-9C036E2C1E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  <a:p>
            <a:pPr lvl="1"/>
            <a:r>
              <a:rPr lang="en-US" dirty="0"/>
              <a:t>Address situations where there are few molecules (e.g., low expression rates)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9AA53A-9083-2F4C-B78A-3E1C616F81B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27</a:t>
            </a:fld>
            <a:endParaRPr lang="en-US" altLang="x-none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A8CA6986-AEF9-1342-A0AB-7BACA2DFCE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612" y="3624702"/>
            <a:ext cx="8316268" cy="1861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1235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B511F2-CB40-9F45-AB3F-FA5494D66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Markov Model Core Concepts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839DA97-AEAB-E149-BE3B-F95CE4F0AC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2999"/>
            <a:ext cx="8229600" cy="2057401"/>
          </a:xfrm>
        </p:spPr>
        <p:txBody>
          <a:bodyPr/>
          <a:lstStyle/>
          <a:p>
            <a:r>
              <a:rPr lang="en-US" sz="2800" b="1" dirty="0"/>
              <a:t>States</a:t>
            </a:r>
            <a:r>
              <a:rPr lang="en-US" sz="2800" dirty="0"/>
              <a:t>: Specifies variable values that completely characterize how the system behaves</a:t>
            </a:r>
          </a:p>
          <a:p>
            <a:r>
              <a:rPr lang="en-US" sz="2800" b="1" dirty="0"/>
              <a:t>Transition rates</a:t>
            </a:r>
            <a:r>
              <a:rPr lang="en-US" sz="2800" dirty="0"/>
              <a:t>: Probability per time unit of the system moving from state to state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26ED31-FF02-9A4F-BAEC-2D1C7594A92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28</a:t>
            </a:fld>
            <a:endParaRPr lang="en-US" altLang="x-none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6DE97642-3451-4040-8D76-764C7476045D}"/>
              </a:ext>
            </a:extLst>
          </p:cNvPr>
          <p:cNvSpPr/>
          <p:nvPr/>
        </p:nvSpPr>
        <p:spPr>
          <a:xfrm>
            <a:off x="2971800" y="3657600"/>
            <a:ext cx="1371600" cy="6096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State 1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F381933F-A80C-AB46-A48B-78D4661DB6F5}"/>
              </a:ext>
            </a:extLst>
          </p:cNvPr>
          <p:cNvSpPr/>
          <p:nvPr/>
        </p:nvSpPr>
        <p:spPr>
          <a:xfrm>
            <a:off x="3009900" y="5562600"/>
            <a:ext cx="1295400" cy="6096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State </a:t>
            </a:r>
            <a:r>
              <a:rPr lang="en-US" sz="2800" i="1" dirty="0"/>
              <a:t>N</a:t>
            </a:r>
          </a:p>
        </p:txBody>
      </p: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576ABCB4-56A0-384C-8E48-27D918B8FF8D}"/>
              </a:ext>
            </a:extLst>
          </p:cNvPr>
          <p:cNvCxnSpPr>
            <a:cxnSpLocks/>
            <a:stCxn id="12" idx="2"/>
            <a:endCxn id="12" idx="1"/>
          </p:cNvCxnSpPr>
          <p:nvPr/>
        </p:nvCxnSpPr>
        <p:spPr>
          <a:xfrm rot="5400000" flipH="1">
            <a:off x="3162300" y="3771900"/>
            <a:ext cx="304800" cy="685800"/>
          </a:xfrm>
          <a:prstGeom prst="bentConnector4">
            <a:avLst>
              <a:gd name="adj1" fmla="val -75000"/>
              <a:gd name="adj2" fmla="val 133333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A9BE3A9C-E834-3943-8A5D-BBC0125CA263}"/>
              </a:ext>
            </a:extLst>
          </p:cNvPr>
          <p:cNvCxnSpPr>
            <a:cxnSpLocks/>
            <a:stCxn id="13" idx="2"/>
            <a:endCxn id="13" idx="1"/>
          </p:cNvCxnSpPr>
          <p:nvPr/>
        </p:nvCxnSpPr>
        <p:spPr>
          <a:xfrm rot="5400000" flipH="1">
            <a:off x="3181350" y="5695950"/>
            <a:ext cx="304800" cy="647700"/>
          </a:xfrm>
          <a:prstGeom prst="bentConnector4">
            <a:avLst>
              <a:gd name="adj1" fmla="val -75000"/>
              <a:gd name="adj2" fmla="val 135294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AAC60ADF-F8F4-7B49-B7A5-65F71CBBA4AE}"/>
              </a:ext>
            </a:extLst>
          </p:cNvPr>
          <p:cNvCxnSpPr>
            <a:cxnSpLocks/>
            <a:stCxn id="13" idx="3"/>
            <a:endCxn id="12" idx="0"/>
          </p:cNvCxnSpPr>
          <p:nvPr/>
        </p:nvCxnSpPr>
        <p:spPr>
          <a:xfrm flipH="1" flipV="1">
            <a:off x="3657600" y="3657600"/>
            <a:ext cx="647700" cy="2209800"/>
          </a:xfrm>
          <a:prstGeom prst="bentConnector4">
            <a:avLst>
              <a:gd name="adj1" fmla="val -94117"/>
              <a:gd name="adj2" fmla="val 110345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Elbow Connector 36">
            <a:extLst>
              <a:ext uri="{FF2B5EF4-FFF2-40B4-BE49-F238E27FC236}">
                <a16:creationId xmlns:a16="http://schemas.microsoft.com/office/drawing/2014/main" id="{4801870D-F665-2C42-8326-BD7E339470A6}"/>
              </a:ext>
            </a:extLst>
          </p:cNvPr>
          <p:cNvCxnSpPr>
            <a:cxnSpLocks/>
            <a:stCxn id="12" idx="3"/>
            <a:endCxn id="13" idx="0"/>
          </p:cNvCxnSpPr>
          <p:nvPr/>
        </p:nvCxnSpPr>
        <p:spPr>
          <a:xfrm flipH="1">
            <a:off x="3657600" y="3962400"/>
            <a:ext cx="685800" cy="1600200"/>
          </a:xfrm>
          <a:prstGeom prst="bentConnector4">
            <a:avLst>
              <a:gd name="adj1" fmla="val -16666"/>
              <a:gd name="adj2" fmla="val 59524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EF9CF030-983B-EF4E-A9FE-F3414F36D3CF}"/>
              </a:ext>
            </a:extLst>
          </p:cNvPr>
          <p:cNvSpPr>
            <a:spLocks noChangeAspect="1"/>
          </p:cNvSpPr>
          <p:nvPr/>
        </p:nvSpPr>
        <p:spPr>
          <a:xfrm>
            <a:off x="3086100" y="4785360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BE610023-B4B5-AD4C-AA29-E26AA1346345}"/>
              </a:ext>
            </a:extLst>
          </p:cNvPr>
          <p:cNvSpPr>
            <a:spLocks noChangeAspect="1"/>
          </p:cNvSpPr>
          <p:nvPr/>
        </p:nvSpPr>
        <p:spPr>
          <a:xfrm>
            <a:off x="3086100" y="5021580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264ECEFF-D343-7D4D-A9DA-D4C4BF57BB51}"/>
              </a:ext>
            </a:extLst>
          </p:cNvPr>
          <p:cNvSpPr>
            <a:spLocks noChangeAspect="1"/>
          </p:cNvSpPr>
          <p:nvPr/>
        </p:nvSpPr>
        <p:spPr>
          <a:xfrm>
            <a:off x="3086100" y="5257800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CE20FEC-0FE1-D643-B626-0B090C67EF7C}"/>
              </a:ext>
            </a:extLst>
          </p:cNvPr>
          <p:cNvSpPr txBox="1"/>
          <p:nvPr/>
        </p:nvSpPr>
        <p:spPr>
          <a:xfrm>
            <a:off x="762000" y="4572001"/>
            <a:ext cx="19078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State Diagram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DBC0D493-00FF-4C49-A508-23831DF5F86C}"/>
                  </a:ext>
                </a:extLst>
              </p:cNvPr>
              <p:cNvSpPr txBox="1"/>
              <p:nvPr/>
            </p:nvSpPr>
            <p:spPr>
              <a:xfrm>
                <a:off x="2384239" y="4140198"/>
                <a:ext cx="38690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DBC0D493-00FF-4C49-A508-23831DF5F8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4239" y="4140198"/>
                <a:ext cx="386901" cy="307777"/>
              </a:xfrm>
              <a:prstGeom prst="rect">
                <a:avLst/>
              </a:prstGeom>
              <a:blipFill>
                <a:blip r:embed="rId2"/>
                <a:stretch>
                  <a:fillRect l="-6452" r="-3226"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D606D9B0-1EEB-3446-8583-BE7DBF5DD803}"/>
                  </a:ext>
                </a:extLst>
              </p:cNvPr>
              <p:cNvSpPr txBox="1"/>
              <p:nvPr/>
            </p:nvSpPr>
            <p:spPr>
              <a:xfrm>
                <a:off x="4191000" y="4873823"/>
                <a:ext cx="42332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D606D9B0-1EEB-3446-8583-BE7DBF5DD8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1000" y="4873823"/>
                <a:ext cx="423321" cy="307777"/>
              </a:xfrm>
              <a:prstGeom prst="rect">
                <a:avLst/>
              </a:prstGeom>
              <a:blipFill>
                <a:blip r:embed="rId3"/>
                <a:stretch>
                  <a:fillRect l="-5882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B3B863D1-EF62-B14B-AC05-C2D461797574}"/>
                  </a:ext>
                </a:extLst>
              </p:cNvPr>
              <p:cNvSpPr txBox="1"/>
              <p:nvPr/>
            </p:nvSpPr>
            <p:spPr>
              <a:xfrm>
                <a:off x="4953000" y="5558134"/>
                <a:ext cx="467757" cy="3211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,1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B3B863D1-EF62-B14B-AC05-C2D4617975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3000" y="5558134"/>
                <a:ext cx="467757" cy="321178"/>
              </a:xfrm>
              <a:prstGeom prst="rect">
                <a:avLst/>
              </a:prstGeom>
              <a:blipFill>
                <a:blip r:embed="rId4"/>
                <a:stretch>
                  <a:fillRect l="-5263"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2FEDF313-F3EB-E84B-A84F-FC9C0F35CDDE}"/>
                  </a:ext>
                </a:extLst>
              </p:cNvPr>
              <p:cNvSpPr txBox="1"/>
              <p:nvPr/>
            </p:nvSpPr>
            <p:spPr>
              <a:xfrm>
                <a:off x="2347819" y="5940623"/>
                <a:ext cx="46134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𝑁𝑁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2FEDF313-F3EB-E84B-A84F-FC9C0F35CD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7819" y="5940623"/>
                <a:ext cx="461345" cy="307777"/>
              </a:xfrm>
              <a:prstGeom prst="rect">
                <a:avLst/>
              </a:prstGeom>
              <a:blipFill>
                <a:blip r:embed="rId5"/>
                <a:stretch>
                  <a:fillRect l="-5405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8747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40" grpId="0" animBg="1"/>
      <p:bldP spid="44" grpId="0" animBg="1"/>
      <p:bldP spid="45" grpId="0" animBg="1"/>
      <p:bldP spid="46" grpId="0"/>
      <p:bldP spid="47" grpId="0"/>
      <p:bldP spid="48" grpId="0"/>
      <p:bldP spid="49" grpId="0"/>
      <p:bldP spid="50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B511F2-CB40-9F45-AB3F-FA5494D66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Markov Model Example: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26ED31-FF02-9A4F-BAEC-2D1C7594A92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29</a:t>
            </a:fld>
            <a:endParaRPr lang="en-US" altLang="x-none"/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6CC20778-46C0-0C42-829E-01E2DE5B48E3}"/>
              </a:ext>
            </a:extLst>
          </p:cNvPr>
          <p:cNvSpPr txBox="1">
            <a:spLocks/>
          </p:cNvSpPr>
          <p:nvPr/>
        </p:nvSpPr>
        <p:spPr>
          <a:xfrm>
            <a:off x="533400" y="1219200"/>
            <a:ext cx="8229600" cy="205740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ＭＳ Ｐゴシック" pitchFamily="-112" charset="-128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State: Number of molecules of </a:t>
            </a:r>
            <a:r>
              <a:rPr lang="en-US" sz="2800" i="1" dirty="0"/>
              <a:t>A </a:t>
            </a:r>
            <a:r>
              <a:rPr lang="en-US" sz="2800" dirty="0"/>
              <a:t>(or </a:t>
            </a:r>
            <a:r>
              <a:rPr lang="en-US" sz="2800" i="1" dirty="0"/>
              <a:t>B</a:t>
            </a:r>
            <a:r>
              <a:rPr lang="en-US" sz="2800" dirty="0"/>
              <a:t>)</a:t>
            </a:r>
            <a:endParaRPr lang="en-US" sz="2800" i="1" dirty="0"/>
          </a:p>
          <a:p>
            <a:r>
              <a:rPr lang="en-US" sz="2800" dirty="0"/>
              <a:t>Transition: Change in the number of molecules of </a:t>
            </a:r>
            <a:r>
              <a:rPr lang="en-US" sz="2800" i="1" dirty="0"/>
              <a:t>A</a:t>
            </a:r>
            <a:r>
              <a:rPr lang="en-US" sz="2800" dirty="0"/>
              <a:t> as a result of a reaction</a:t>
            </a:r>
          </a:p>
          <a:p>
            <a:pPr lvl="1"/>
            <a:r>
              <a:rPr lang="en-US" sz="2400" dirty="0"/>
              <a:t>Each molecule of </a:t>
            </a:r>
            <a:r>
              <a:rPr lang="en-US" sz="2400" i="1" dirty="0"/>
              <a:t>A</a:t>
            </a:r>
            <a:r>
              <a:rPr lang="en-US" sz="2400" dirty="0"/>
              <a:t> reacts at a constant rate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B16ED3E-73FE-DE40-82A5-5B85678324D8}"/>
                  </a:ext>
                </a:extLst>
              </p:cNvPr>
              <p:cNvSpPr txBox="1"/>
              <p:nvPr/>
            </p:nvSpPr>
            <p:spPr>
              <a:xfrm>
                <a:off x="7010400" y="381000"/>
                <a:ext cx="1382623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B16ED3E-73FE-DE40-82A5-5B85678324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0400" y="381000"/>
                <a:ext cx="1382623" cy="553998"/>
              </a:xfrm>
              <a:prstGeom prst="rect">
                <a:avLst/>
              </a:prstGeom>
              <a:blipFill>
                <a:blip r:embed="rId3"/>
                <a:stretch>
                  <a:fillRect l="-6422" r="-4587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ACA490B9-ED45-6143-A2FC-2DDD1C2273B4}"/>
              </a:ext>
            </a:extLst>
          </p:cNvPr>
          <p:cNvSpPr/>
          <p:nvPr/>
        </p:nvSpPr>
        <p:spPr>
          <a:xfrm>
            <a:off x="6019800" y="4419599"/>
            <a:ext cx="1371600" cy="6096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2DEA7CA-3C15-9441-B237-E974281C6D12}"/>
              </a:ext>
            </a:extLst>
          </p:cNvPr>
          <p:cNvSpPr/>
          <p:nvPr/>
        </p:nvSpPr>
        <p:spPr>
          <a:xfrm>
            <a:off x="838200" y="4419599"/>
            <a:ext cx="1295400" cy="6096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i="1" dirty="0"/>
              <a:t>N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2A62007B-DBA7-264F-B0FF-14B800572FFB}"/>
              </a:ext>
            </a:extLst>
          </p:cNvPr>
          <p:cNvSpPr/>
          <p:nvPr/>
        </p:nvSpPr>
        <p:spPr>
          <a:xfrm>
            <a:off x="2895600" y="4419599"/>
            <a:ext cx="1295400" cy="6096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i="1" dirty="0"/>
              <a:t>N</a:t>
            </a:r>
            <a:r>
              <a:rPr lang="en-US" sz="2800" dirty="0"/>
              <a:t>-1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5238C37-C33A-4C46-B181-528780AA7086}"/>
              </a:ext>
            </a:extLst>
          </p:cNvPr>
          <p:cNvGrpSpPr/>
          <p:nvPr/>
        </p:nvGrpSpPr>
        <p:grpSpPr>
          <a:xfrm rot="16200000">
            <a:off x="5387340" y="4457698"/>
            <a:ext cx="91440" cy="563880"/>
            <a:chOff x="7604760" y="5303520"/>
            <a:chExt cx="91440" cy="563880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CCF4CFE1-D0FC-BE48-8FB6-9103A8E282D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04760" y="530352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26E5A6F7-F1E4-6147-9F06-AF905BD0D64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04760" y="553974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ED19463D-B3F7-4146-B32E-9BA7332F670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04760" y="577596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6" name="Elbow Connector 35">
            <a:extLst>
              <a:ext uri="{FF2B5EF4-FFF2-40B4-BE49-F238E27FC236}">
                <a16:creationId xmlns:a16="http://schemas.microsoft.com/office/drawing/2014/main" id="{7316398A-7CEF-1740-9AB7-570CE0710F55}"/>
              </a:ext>
            </a:extLst>
          </p:cNvPr>
          <p:cNvCxnSpPr>
            <a:stCxn id="12" idx="0"/>
            <a:endCxn id="25" idx="0"/>
          </p:cNvCxnSpPr>
          <p:nvPr/>
        </p:nvCxnSpPr>
        <p:spPr>
          <a:xfrm rot="5400000" flipH="1" flipV="1">
            <a:off x="2514600" y="3390899"/>
            <a:ext cx="12700" cy="2057400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Elbow Connector 37">
            <a:extLst>
              <a:ext uri="{FF2B5EF4-FFF2-40B4-BE49-F238E27FC236}">
                <a16:creationId xmlns:a16="http://schemas.microsoft.com/office/drawing/2014/main" id="{C452680F-7DAC-7945-BA9C-47029505F8EA}"/>
              </a:ext>
            </a:extLst>
          </p:cNvPr>
          <p:cNvCxnSpPr>
            <a:stCxn id="25" idx="2"/>
          </p:cNvCxnSpPr>
          <p:nvPr/>
        </p:nvCxnSpPr>
        <p:spPr>
          <a:xfrm rot="5400000" flipH="1" flipV="1">
            <a:off x="3973829" y="4354829"/>
            <a:ext cx="243841" cy="1104900"/>
          </a:xfrm>
          <a:prstGeom prst="bentConnector4">
            <a:avLst>
              <a:gd name="adj1" fmla="val -93750"/>
              <a:gd name="adj2" fmla="val 7931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Elbow Connector 39">
            <a:extLst>
              <a:ext uri="{FF2B5EF4-FFF2-40B4-BE49-F238E27FC236}">
                <a16:creationId xmlns:a16="http://schemas.microsoft.com/office/drawing/2014/main" id="{65175D58-9FC2-A543-AC1C-907616CAB46E}"/>
              </a:ext>
            </a:extLst>
          </p:cNvPr>
          <p:cNvCxnSpPr>
            <a:endCxn id="11" idx="0"/>
          </p:cNvCxnSpPr>
          <p:nvPr/>
        </p:nvCxnSpPr>
        <p:spPr>
          <a:xfrm>
            <a:off x="5314950" y="4288153"/>
            <a:ext cx="1390650" cy="131446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7CDFB6A-1BC2-A044-88B4-D6E011C3878B}"/>
                  </a:ext>
                </a:extLst>
              </p:cNvPr>
              <p:cNvSpPr txBox="1"/>
              <p:nvPr/>
            </p:nvSpPr>
            <p:spPr>
              <a:xfrm>
                <a:off x="2133600" y="3776840"/>
                <a:ext cx="4749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𝜆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7CDFB6A-1BC2-A044-88B4-D6E011C387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3600" y="3776840"/>
                <a:ext cx="474937" cy="369332"/>
              </a:xfrm>
              <a:prstGeom prst="rect">
                <a:avLst/>
              </a:prstGeom>
              <a:blipFill>
                <a:blip r:embed="rId4"/>
                <a:stretch>
                  <a:fillRect l="-16216" r="-13514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B300AACA-D87F-4D44-9451-6DA65B9B9F2B}"/>
                  </a:ext>
                </a:extLst>
              </p:cNvPr>
              <p:cNvSpPr txBox="1"/>
              <p:nvPr/>
            </p:nvSpPr>
            <p:spPr>
              <a:xfrm>
                <a:off x="6837686" y="2754868"/>
                <a:ext cx="24891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𝜆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B300AACA-D87F-4D44-9451-6DA65B9B9F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7686" y="2754868"/>
                <a:ext cx="248914" cy="369332"/>
              </a:xfrm>
              <a:prstGeom prst="rect">
                <a:avLst/>
              </a:prstGeom>
              <a:blipFill>
                <a:blip r:embed="rId5"/>
                <a:stretch>
                  <a:fillRect l="-23810" r="-23810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37AE358-3F25-4143-ADBA-7B4E2567BD58}"/>
                  </a:ext>
                </a:extLst>
              </p:cNvPr>
              <p:cNvSpPr txBox="1"/>
              <p:nvPr/>
            </p:nvSpPr>
            <p:spPr>
              <a:xfrm>
                <a:off x="5943600" y="3821668"/>
                <a:ext cx="24891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𝜆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37AE358-3F25-4143-ADBA-7B4E2567BD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3600" y="3821668"/>
                <a:ext cx="248914" cy="369332"/>
              </a:xfrm>
              <a:prstGeom prst="rect">
                <a:avLst/>
              </a:prstGeom>
              <a:blipFill>
                <a:blip r:embed="rId6"/>
                <a:stretch>
                  <a:fillRect l="-30000" r="-20000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74141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25" grpId="0" animBg="1"/>
      <p:bldP spid="41" grpId="0"/>
      <p:bldP spid="4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62270-4D79-7047-8BF1-83AB2027E7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Glycolytic Oscillations in Yeast*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6E9F8B-E6DC-AE4A-BCF0-F20DC25E96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3</a:t>
            </a:fld>
            <a:endParaRPr lang="en-US" altLang="x-non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A8A94D72-698E-3146-9F72-966DB86B0A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254" y="1398917"/>
            <a:ext cx="2764590" cy="4925683"/>
          </a:xfrm>
          <a:prstGeom prst="rect">
            <a:avLst/>
          </a:prstGeom>
        </p:spPr>
      </p:pic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BF58B0D5-3737-1F46-827F-4E56069095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6777" y="2053086"/>
            <a:ext cx="4641114" cy="207896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98EE607-1A46-514C-8B48-D3EC08B13DAC}"/>
              </a:ext>
            </a:extLst>
          </p:cNvPr>
          <p:cNvSpPr txBox="1"/>
          <p:nvPr/>
        </p:nvSpPr>
        <p:spPr>
          <a:xfrm>
            <a:off x="1922492" y="6260068"/>
            <a:ext cx="23919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*Wolf, J. of </a:t>
            </a:r>
            <a:r>
              <a:rPr lang="en-US" sz="1400" dirty="0" err="1"/>
              <a:t>Biochem</a:t>
            </a:r>
            <a:r>
              <a:rPr lang="en-US" sz="1400" dirty="0"/>
              <a:t>., 2000.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6B6254-B16D-CE40-8D02-C0BEE16E39D7}"/>
              </a:ext>
            </a:extLst>
          </p:cNvPr>
          <p:cNvSpPr txBox="1"/>
          <p:nvPr/>
        </p:nvSpPr>
        <p:spPr>
          <a:xfrm>
            <a:off x="655608" y="966162"/>
            <a:ext cx="8212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Reaction Network: Interactions between a collection of chemical species.</a:t>
            </a:r>
          </a:p>
        </p:txBody>
      </p:sp>
    </p:spTree>
    <p:extLst>
      <p:ext uri="{BB962C8B-B14F-4D97-AF65-F5344CB8AC3E}">
        <p14:creationId xmlns:p14="http://schemas.microsoft.com/office/powerpoint/2010/main" val="570914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C50A07A-E368-FA45-86C7-26ADC461B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Deterministic vs. Stochastic Model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9F11BD-B723-3D47-B0A0-6CA9AC9EBF0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30</a:t>
            </a:fld>
            <a:endParaRPr lang="en-US" altLang="x-non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9320CC-6160-334C-9946-555303105D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0600" y="1981200"/>
            <a:ext cx="3632200" cy="25532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C59AF8-42A2-0A4F-9486-0A07188194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069257"/>
            <a:ext cx="3733800" cy="242654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639463B-6E4F-4543-818C-FDF862D47EBE}"/>
              </a:ext>
            </a:extLst>
          </p:cNvPr>
          <p:cNvSpPr txBox="1"/>
          <p:nvPr/>
        </p:nvSpPr>
        <p:spPr>
          <a:xfrm>
            <a:off x="1066800" y="1197114"/>
            <a:ext cx="286007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/>
              <a:t>Deterministic </a:t>
            </a:r>
          </a:p>
          <a:p>
            <a:pPr algn="ctr"/>
            <a:r>
              <a:rPr lang="en-US" sz="2000" b="1" dirty="0"/>
              <a:t>(Differential Equation)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1C4653-E492-7A47-AC96-4418A12D4237}"/>
              </a:ext>
            </a:extLst>
          </p:cNvPr>
          <p:cNvSpPr txBox="1"/>
          <p:nvPr/>
        </p:nvSpPr>
        <p:spPr>
          <a:xfrm>
            <a:off x="5792115" y="1524000"/>
            <a:ext cx="14814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/>
              <a:t>Stochastic</a:t>
            </a:r>
          </a:p>
        </p:txBody>
      </p:sp>
    </p:spTree>
    <p:extLst>
      <p:ext uri="{BB962C8B-B14F-4D97-AF65-F5344CB8AC3E}">
        <p14:creationId xmlns:p14="http://schemas.microsoft.com/office/powerpoint/2010/main" val="14217657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C50A07A-E368-FA45-86C7-26ADC461B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Effect of the Number of Molecules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9F11BD-B723-3D47-B0A0-6CA9AC9EBF0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31</a:t>
            </a:fld>
            <a:endParaRPr lang="en-US" altLang="x-non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9320CC-6160-334C-9946-555303105D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0" y="958477"/>
            <a:ext cx="3632200" cy="255322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375F415-3A1B-D24D-A1EC-C042357175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3505200"/>
            <a:ext cx="3657600" cy="24490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0DA39A3-52B6-F046-BC40-334FF304AF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6000" y="3505200"/>
            <a:ext cx="3657600" cy="238584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59E02DE-47C2-064D-A6D6-240EABBF0DC1}"/>
              </a:ext>
            </a:extLst>
          </p:cNvPr>
          <p:cNvSpPr txBox="1"/>
          <p:nvPr/>
        </p:nvSpPr>
        <p:spPr>
          <a:xfrm>
            <a:off x="2046813" y="958477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0C6FBFA-3BD2-5D40-BEF6-D9DD4727F672}"/>
              </a:ext>
            </a:extLst>
          </p:cNvPr>
          <p:cNvSpPr txBox="1"/>
          <p:nvPr/>
        </p:nvSpPr>
        <p:spPr>
          <a:xfrm>
            <a:off x="228600" y="3327034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2A31F5-72E4-2847-9DDB-3398264AE3C6}"/>
              </a:ext>
            </a:extLst>
          </p:cNvPr>
          <p:cNvSpPr txBox="1"/>
          <p:nvPr/>
        </p:nvSpPr>
        <p:spPr>
          <a:xfrm>
            <a:off x="4343400" y="3440668"/>
            <a:ext cx="73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1000</a:t>
            </a:r>
          </a:p>
        </p:txBody>
      </p:sp>
    </p:spTree>
    <p:extLst>
      <p:ext uri="{BB962C8B-B14F-4D97-AF65-F5344CB8AC3E}">
        <p14:creationId xmlns:p14="http://schemas.microsoft.com/office/powerpoint/2010/main" val="1348411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B511F2-CB40-9F45-AB3F-FA5494D66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Markov Model Example: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26ED31-FF02-9A4F-BAEC-2D1C7594A92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32</a:t>
            </a:fld>
            <a:endParaRPr lang="en-US" altLang="x-none" dirty="0"/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6CC20778-46C0-0C42-829E-01E2DE5B48E3}"/>
              </a:ext>
            </a:extLst>
          </p:cNvPr>
          <p:cNvSpPr txBox="1">
            <a:spLocks/>
          </p:cNvSpPr>
          <p:nvPr/>
        </p:nvSpPr>
        <p:spPr>
          <a:xfrm>
            <a:off x="469900" y="1143001"/>
            <a:ext cx="8229600" cy="205740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ＭＳ Ｐゴシック" pitchFamily="-112" charset="-128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States?</a:t>
            </a:r>
          </a:p>
          <a:p>
            <a:pPr lvl="1"/>
            <a:r>
              <a:rPr lang="en-US" sz="2400" dirty="0"/>
              <a:t>Molecules of </a:t>
            </a:r>
            <a:r>
              <a:rPr lang="en-US" sz="2400" i="1" dirty="0"/>
              <a:t>A</a:t>
            </a:r>
          </a:p>
          <a:p>
            <a:pPr lvl="1"/>
            <a:r>
              <a:rPr lang="en-US" sz="2400" i="1" dirty="0"/>
              <a:t>N</a:t>
            </a:r>
            <a:r>
              <a:rPr lang="en-US" sz="2400" dirty="0"/>
              <a:t> is the sum of the molecules of </a:t>
            </a:r>
            <a:r>
              <a:rPr lang="en-US" sz="2400" i="1" dirty="0"/>
              <a:t>A, B</a:t>
            </a:r>
          </a:p>
          <a:p>
            <a:r>
              <a:rPr lang="en-US" sz="2800" dirty="0"/>
              <a:t>State Diagram?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B16ED3E-73FE-DE40-82A5-5B85678324D8}"/>
                  </a:ext>
                </a:extLst>
              </p:cNvPr>
              <p:cNvSpPr txBox="1"/>
              <p:nvPr/>
            </p:nvSpPr>
            <p:spPr>
              <a:xfrm>
                <a:off x="7010400" y="381000"/>
                <a:ext cx="1421095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↔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B16ED3E-73FE-DE40-82A5-5B85678324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0400" y="381000"/>
                <a:ext cx="1421095" cy="553998"/>
              </a:xfrm>
              <a:prstGeom prst="rect">
                <a:avLst/>
              </a:prstGeom>
              <a:blipFill>
                <a:blip r:embed="rId3"/>
                <a:stretch>
                  <a:fillRect l="-6250" r="-4464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ACA490B9-ED45-6143-A2FC-2DDD1C2273B4}"/>
              </a:ext>
            </a:extLst>
          </p:cNvPr>
          <p:cNvSpPr/>
          <p:nvPr/>
        </p:nvSpPr>
        <p:spPr>
          <a:xfrm>
            <a:off x="5956300" y="4703446"/>
            <a:ext cx="845820" cy="6096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1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2DEA7CA-3C15-9441-B237-E974281C6D12}"/>
              </a:ext>
            </a:extLst>
          </p:cNvPr>
          <p:cNvSpPr/>
          <p:nvPr/>
        </p:nvSpPr>
        <p:spPr>
          <a:xfrm>
            <a:off x="1018540" y="4703446"/>
            <a:ext cx="1051560" cy="6096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i="1" dirty="0"/>
              <a:t>N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2A62007B-DBA7-264F-B0FF-14B800572FFB}"/>
              </a:ext>
            </a:extLst>
          </p:cNvPr>
          <p:cNvSpPr/>
          <p:nvPr/>
        </p:nvSpPr>
        <p:spPr>
          <a:xfrm>
            <a:off x="2832100" y="4703446"/>
            <a:ext cx="914400" cy="6096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i="1" dirty="0"/>
              <a:t>N</a:t>
            </a:r>
            <a:r>
              <a:rPr lang="en-US" sz="2800" dirty="0"/>
              <a:t>-1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5238C37-C33A-4C46-B181-528780AA7086}"/>
              </a:ext>
            </a:extLst>
          </p:cNvPr>
          <p:cNvGrpSpPr/>
          <p:nvPr/>
        </p:nvGrpSpPr>
        <p:grpSpPr>
          <a:xfrm rot="16200000">
            <a:off x="5323840" y="4741545"/>
            <a:ext cx="91440" cy="563880"/>
            <a:chOff x="7604760" y="5303520"/>
            <a:chExt cx="91440" cy="563880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CCF4CFE1-D0FC-BE48-8FB6-9103A8E282D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04760" y="530352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26E5A6F7-F1E4-6147-9F06-AF905BD0D64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04760" y="553974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ED19463D-B3F7-4146-B32E-9BA7332F670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04760" y="577596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6" name="Elbow Connector 35">
            <a:extLst>
              <a:ext uri="{FF2B5EF4-FFF2-40B4-BE49-F238E27FC236}">
                <a16:creationId xmlns:a16="http://schemas.microsoft.com/office/drawing/2014/main" id="{7316398A-7CEF-1740-9AB7-570CE0710F55}"/>
              </a:ext>
            </a:extLst>
          </p:cNvPr>
          <p:cNvCxnSpPr>
            <a:cxnSpLocks/>
            <a:stCxn id="12" idx="0"/>
            <a:endCxn id="25" idx="0"/>
          </p:cNvCxnSpPr>
          <p:nvPr/>
        </p:nvCxnSpPr>
        <p:spPr>
          <a:xfrm rot="5400000" flipH="1" flipV="1">
            <a:off x="2416810" y="3830956"/>
            <a:ext cx="12700" cy="1744980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Elbow Connector 37">
            <a:extLst>
              <a:ext uri="{FF2B5EF4-FFF2-40B4-BE49-F238E27FC236}">
                <a16:creationId xmlns:a16="http://schemas.microsoft.com/office/drawing/2014/main" id="{C452680F-7DAC-7945-BA9C-47029505F8EA}"/>
              </a:ext>
            </a:extLst>
          </p:cNvPr>
          <p:cNvCxnSpPr>
            <a:cxnSpLocks/>
            <a:stCxn id="25" idx="2"/>
          </p:cNvCxnSpPr>
          <p:nvPr/>
        </p:nvCxnSpPr>
        <p:spPr>
          <a:xfrm rot="5400000" flipH="1" flipV="1">
            <a:off x="3815080" y="4543426"/>
            <a:ext cx="243840" cy="1295400"/>
          </a:xfrm>
          <a:prstGeom prst="bentConnector4">
            <a:avLst>
              <a:gd name="adj1" fmla="val -104167"/>
              <a:gd name="adj2" fmla="val 81372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Elbow Connector 39">
            <a:extLst>
              <a:ext uri="{FF2B5EF4-FFF2-40B4-BE49-F238E27FC236}">
                <a16:creationId xmlns:a16="http://schemas.microsoft.com/office/drawing/2014/main" id="{65175D58-9FC2-A543-AC1C-907616CAB46E}"/>
              </a:ext>
            </a:extLst>
          </p:cNvPr>
          <p:cNvCxnSpPr>
            <a:cxnSpLocks/>
            <a:endCxn id="11" idx="0"/>
          </p:cNvCxnSpPr>
          <p:nvPr/>
        </p:nvCxnSpPr>
        <p:spPr>
          <a:xfrm>
            <a:off x="5251450" y="4572000"/>
            <a:ext cx="1127760" cy="131446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7CDFB6A-1BC2-A044-88B4-D6E011C3878B}"/>
                  </a:ext>
                </a:extLst>
              </p:cNvPr>
              <p:cNvSpPr txBox="1"/>
              <p:nvPr/>
            </p:nvSpPr>
            <p:spPr>
              <a:xfrm>
                <a:off x="2070100" y="4050268"/>
                <a:ext cx="62587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𝑁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7CDFB6A-1BC2-A044-88B4-D6E011C387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0100" y="4050268"/>
                <a:ext cx="625876" cy="369332"/>
              </a:xfrm>
              <a:prstGeom prst="rect">
                <a:avLst/>
              </a:prstGeom>
              <a:blipFill>
                <a:blip r:embed="rId4"/>
                <a:stretch>
                  <a:fillRect l="-8000" r="-2000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37AE358-3F25-4143-ADBA-7B4E2567BD58}"/>
                  </a:ext>
                </a:extLst>
              </p:cNvPr>
              <p:cNvSpPr txBox="1"/>
              <p:nvPr/>
            </p:nvSpPr>
            <p:spPr>
              <a:xfrm>
                <a:off x="5880100" y="4050268"/>
                <a:ext cx="56227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2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37AE358-3F25-4143-ADBA-7B4E2567BD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0100" y="4050268"/>
                <a:ext cx="562270" cy="369332"/>
              </a:xfrm>
              <a:prstGeom prst="rect">
                <a:avLst/>
              </a:prstGeom>
              <a:blipFill>
                <a:blip r:embed="rId5"/>
                <a:stretch>
                  <a:fillRect l="-8889" r="-2222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A15ABA40-63D8-1741-BFF4-93BF741421B8}"/>
              </a:ext>
            </a:extLst>
          </p:cNvPr>
          <p:cNvSpPr/>
          <p:nvPr/>
        </p:nvSpPr>
        <p:spPr>
          <a:xfrm>
            <a:off x="7632700" y="4724400"/>
            <a:ext cx="990600" cy="6096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cxnSp>
        <p:nvCxnSpPr>
          <p:cNvPr id="15" name="Elbow Connector 14">
            <a:extLst>
              <a:ext uri="{FF2B5EF4-FFF2-40B4-BE49-F238E27FC236}">
                <a16:creationId xmlns:a16="http://schemas.microsoft.com/office/drawing/2014/main" id="{96C13906-9DD5-D24D-A08B-BF1AC14B07F1}"/>
              </a:ext>
            </a:extLst>
          </p:cNvPr>
          <p:cNvCxnSpPr>
            <a:stCxn id="11" idx="2"/>
            <a:endCxn id="21" idx="2"/>
          </p:cNvCxnSpPr>
          <p:nvPr/>
        </p:nvCxnSpPr>
        <p:spPr>
          <a:xfrm rot="16200000" flipH="1">
            <a:off x="7243128" y="4449128"/>
            <a:ext cx="20954" cy="1748790"/>
          </a:xfrm>
          <a:prstGeom prst="bentConnector3">
            <a:avLst>
              <a:gd name="adj1" fmla="val 1190961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6DDF84D-39DD-CD44-B09A-E06010D3461B}"/>
                  </a:ext>
                </a:extLst>
              </p:cNvPr>
              <p:cNvSpPr txBox="1"/>
              <p:nvPr/>
            </p:nvSpPr>
            <p:spPr>
              <a:xfrm>
                <a:off x="6946900" y="5650468"/>
                <a:ext cx="39235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6DDF84D-39DD-CD44-B09A-E06010D346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6900" y="5650468"/>
                <a:ext cx="392350" cy="369332"/>
              </a:xfrm>
              <a:prstGeom prst="rect">
                <a:avLst/>
              </a:prstGeom>
              <a:blipFill>
                <a:blip r:embed="rId6"/>
                <a:stretch>
                  <a:fillRect l="-15625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3306E344-7624-494C-8E17-F6DDE6926C6B}"/>
              </a:ext>
            </a:extLst>
          </p:cNvPr>
          <p:cNvCxnSpPr>
            <a:stCxn id="21" idx="0"/>
            <a:endCxn id="11" idx="3"/>
          </p:cNvCxnSpPr>
          <p:nvPr/>
        </p:nvCxnSpPr>
        <p:spPr>
          <a:xfrm rot="16200000" flipH="1" flipV="1">
            <a:off x="7323137" y="4203383"/>
            <a:ext cx="283846" cy="1325880"/>
          </a:xfrm>
          <a:prstGeom prst="bentConnector4">
            <a:avLst>
              <a:gd name="adj1" fmla="val -80537"/>
              <a:gd name="adj2" fmla="val 68678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FE50918-935F-9C4A-9FE3-887399CC725F}"/>
                  </a:ext>
                </a:extLst>
              </p:cNvPr>
              <p:cNvSpPr txBox="1"/>
              <p:nvPr/>
            </p:nvSpPr>
            <p:spPr>
              <a:xfrm>
                <a:off x="7299030" y="4050268"/>
                <a:ext cx="6482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𝑁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FE50918-935F-9C4A-9FE3-887399CC72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9030" y="4050268"/>
                <a:ext cx="648254" cy="369332"/>
              </a:xfrm>
              <a:prstGeom prst="rect">
                <a:avLst/>
              </a:prstGeom>
              <a:blipFill>
                <a:blip r:embed="rId7"/>
                <a:stretch>
                  <a:fillRect l="-7692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64FE8601-15E7-694F-9AE4-3E3F7C37E608}"/>
              </a:ext>
            </a:extLst>
          </p:cNvPr>
          <p:cNvCxnSpPr>
            <a:stCxn id="25" idx="1"/>
            <a:endCxn id="12" idx="2"/>
          </p:cNvCxnSpPr>
          <p:nvPr/>
        </p:nvCxnSpPr>
        <p:spPr>
          <a:xfrm rot="10800000" flipV="1">
            <a:off x="1544320" y="5008246"/>
            <a:ext cx="1287780" cy="304800"/>
          </a:xfrm>
          <a:prstGeom prst="bentConnector4">
            <a:avLst>
              <a:gd name="adj1" fmla="val 29586"/>
              <a:gd name="adj2" fmla="val 175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204930B-81BA-3949-BC10-609E4EAF42E3}"/>
                  </a:ext>
                </a:extLst>
              </p:cNvPr>
              <p:cNvSpPr txBox="1"/>
              <p:nvPr/>
            </p:nvSpPr>
            <p:spPr>
              <a:xfrm>
                <a:off x="1841500" y="5574268"/>
                <a:ext cx="4147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204930B-81BA-3949-BC10-609E4EAF42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1500" y="5574268"/>
                <a:ext cx="414729" cy="369332"/>
              </a:xfrm>
              <a:prstGeom prst="rect">
                <a:avLst/>
              </a:prstGeom>
              <a:blipFill>
                <a:blip r:embed="rId8"/>
                <a:stretch>
                  <a:fillRect l="-14706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E65E106E-20CF-9C45-ABD4-53721759A8C0}"/>
              </a:ext>
            </a:extLst>
          </p:cNvPr>
          <p:cNvCxnSpPr>
            <a:endCxn id="25" idx="3"/>
          </p:cNvCxnSpPr>
          <p:nvPr/>
        </p:nvCxnSpPr>
        <p:spPr>
          <a:xfrm rot="10800000" flipV="1">
            <a:off x="3746500" y="4267200"/>
            <a:ext cx="914400" cy="741046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2073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allAtOnce"/>
      <p:bldP spid="11" grpId="0" animBg="1"/>
      <p:bldP spid="12" grpId="0" animBg="1"/>
      <p:bldP spid="25" grpId="0" animBg="1"/>
      <p:bldP spid="41" grpId="0"/>
      <p:bldP spid="44" grpId="0"/>
      <p:bldP spid="21" grpId="0" animBg="1"/>
      <p:bldP spid="31" grpId="0"/>
      <p:bldP spid="32" grpId="0"/>
      <p:bldP spid="3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D78644-F75D-AF42-8DC8-16919DDBA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Concepts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F6A0D7-3F15-9947-8414-470044D490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ODE (deterministic) models</a:t>
            </a:r>
          </a:p>
          <a:p>
            <a:pPr lvl="1"/>
            <a:r>
              <a:rPr lang="en-US" dirty="0"/>
              <a:t>From reactions to differential equations</a:t>
            </a:r>
          </a:p>
          <a:p>
            <a:pPr lvl="1"/>
            <a:r>
              <a:rPr lang="en-US" dirty="0"/>
              <a:t>Solving linear ODEs</a:t>
            </a:r>
          </a:p>
          <a:p>
            <a:pPr lvl="1"/>
            <a:r>
              <a:rPr lang="en-US" dirty="0"/>
              <a:t>Calculating fixed points</a:t>
            </a:r>
          </a:p>
          <a:p>
            <a:pPr lvl="1"/>
            <a:r>
              <a:rPr lang="en-US" dirty="0"/>
              <a:t>Types of fixed points</a:t>
            </a:r>
          </a:p>
          <a:p>
            <a:pPr lvl="1"/>
            <a:r>
              <a:rPr lang="en-US" dirty="0"/>
              <a:t>Phase portraits</a:t>
            </a:r>
          </a:p>
          <a:p>
            <a:r>
              <a:rPr lang="en-US" dirty="0"/>
              <a:t>Stochastic models</a:t>
            </a:r>
          </a:p>
          <a:p>
            <a:pPr lvl="1"/>
            <a:r>
              <a:rPr lang="en-US" dirty="0"/>
              <a:t>How probabilities are obtained from states and transition rates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74C77F-3B7E-3145-A140-DC649FF2A85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33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566646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D3F32-A2CD-9F4B-A8BC-D498275EEE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CE1E22-7A86-A648-8A22-1850ECBF91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5DE6A5-0AAD-DE49-BF6E-80FD968E595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34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168635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A435B7-09BA-944B-8535-45EF1CFB3A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E380D4-022B-0240-9CA2-03AF7E7BBA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Why differential equations</a:t>
            </a:r>
          </a:p>
          <a:p>
            <a:pPr lvl="1"/>
            <a:r>
              <a:rPr lang="en-US" sz="2000" dirty="0"/>
              <a:t>From reactions to differential equations</a:t>
            </a:r>
          </a:p>
          <a:p>
            <a:r>
              <a:rPr lang="en-US" sz="2400" dirty="0"/>
              <a:t>Single variable, linear, homogeneous</a:t>
            </a:r>
          </a:p>
          <a:p>
            <a:pPr lvl="1"/>
            <a:r>
              <a:rPr lang="en-US" sz="2000" dirty="0"/>
              <a:t>Stability? Speed of dynamics?</a:t>
            </a:r>
          </a:p>
          <a:p>
            <a:r>
              <a:rPr lang="en-US" sz="2400" dirty="0"/>
              <a:t>Multiple variables, linear</a:t>
            </a:r>
          </a:p>
          <a:p>
            <a:pPr lvl="1"/>
            <a:r>
              <a:rPr lang="en-US" sz="2000" dirty="0"/>
              <a:t>Stability? Speed of dynamics? Oscillations</a:t>
            </a:r>
          </a:p>
          <a:p>
            <a:r>
              <a:rPr lang="en-US" sz="2400" dirty="0"/>
              <a:t>Non-linear</a:t>
            </a:r>
          </a:p>
          <a:p>
            <a:pPr lvl="1"/>
            <a:r>
              <a:rPr lang="en-US" sz="2000" dirty="0"/>
              <a:t>Fixed points</a:t>
            </a:r>
          </a:p>
          <a:p>
            <a:pPr lvl="1"/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5302EC-E018-2C42-B7B6-A8AFD670BFA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35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9132983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2D30A5-18CA-504D-BA18-76C7EEDFF2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Reactant, Linear Pathway is a Linear </a:t>
            </a:r>
            <a:br>
              <a:rPr lang="en-US" dirty="0"/>
            </a:br>
            <a:r>
              <a:rPr lang="en-US" dirty="0"/>
              <a:t>(With Mass Action Kinetics)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5D4D73-5DA0-8D4B-9FE6-7B3C924F267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86924" y="2522723"/>
                <a:ext cx="1699404" cy="595225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5D4D73-5DA0-8D4B-9FE6-7B3C924F267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86924" y="2522723"/>
                <a:ext cx="1699404" cy="595225"/>
              </a:xfrm>
              <a:blipFill>
                <a:blip r:embed="rId3"/>
                <a:stretch>
                  <a:fillRect b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B982CC-1AEE-DE4A-92ED-7FB769C4517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36</a:t>
            </a:fld>
            <a:endParaRPr lang="en-US" altLang="x-non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424A4E9-ECE2-8242-A0BA-67DB7D75CA5A}"/>
                  </a:ext>
                </a:extLst>
              </p:cNvPr>
              <p:cNvSpPr txBox="1"/>
              <p:nvPr/>
            </p:nvSpPr>
            <p:spPr>
              <a:xfrm>
                <a:off x="1768414" y="2354529"/>
                <a:ext cx="120914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424A4E9-ECE2-8242-A0BA-67DB7D75CA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8414" y="2354529"/>
                <a:ext cx="120914" cy="276999"/>
              </a:xfrm>
              <a:prstGeom prst="rect">
                <a:avLst/>
              </a:prstGeom>
              <a:blipFill>
                <a:blip r:embed="rId4"/>
                <a:stretch>
                  <a:fillRect l="-70000" r="-120000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40DAD800-5B29-364F-8983-62363E298A37}"/>
              </a:ext>
            </a:extLst>
          </p:cNvPr>
          <p:cNvGrpSpPr/>
          <p:nvPr/>
        </p:nvGrpSpPr>
        <p:grpSpPr>
          <a:xfrm>
            <a:off x="678613" y="4123926"/>
            <a:ext cx="2332013" cy="699221"/>
            <a:chOff x="1187568" y="3205661"/>
            <a:chExt cx="2332013" cy="69922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Content Placeholder 2">
                  <a:extLst>
                    <a:ext uri="{FF2B5EF4-FFF2-40B4-BE49-F238E27FC236}">
                      <a16:creationId xmlns:a16="http://schemas.microsoft.com/office/drawing/2014/main" id="{FFAEE04F-6BC7-E04D-8CA6-39E59BF2695F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187568" y="3309657"/>
                  <a:ext cx="2332013" cy="595225"/>
                </a:xfrm>
                <a:prstGeom prst="rect">
                  <a:avLst/>
                </a:prstGeom>
              </p:spPr>
              <p:txBody>
                <a:bodyPr/>
                <a:lstStyle>
                  <a:lvl1pPr marL="342900" indent="-342900" algn="l" defTabSz="457200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3200" kern="1200">
                      <a:solidFill>
                        <a:schemeClr val="tx1"/>
                      </a:solidFill>
                      <a:latin typeface="+mn-lt"/>
                      <a:ea typeface="ＭＳ Ｐゴシック" pitchFamily="-112" charset="-128"/>
                      <a:cs typeface="ＭＳ Ｐゴシック" pitchFamily="-112" charset="-128"/>
                    </a:defRPr>
                  </a:lvl1pPr>
                  <a:lvl2pPr marL="742950" indent="-285750" algn="l" defTabSz="457200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800" kern="1200">
                      <a:solidFill>
                        <a:schemeClr val="tx1"/>
                      </a:solidFill>
                      <a:latin typeface="+mn-lt"/>
                      <a:ea typeface="ＭＳ Ｐゴシック" pitchFamily="-112" charset="-128"/>
                      <a:cs typeface="+mn-cs"/>
                    </a:defRPr>
                  </a:lvl2pPr>
                  <a:lvl3pPr marL="1143000" indent="-228600" algn="l" defTabSz="457200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ＭＳ Ｐゴシック" pitchFamily="-112" charset="-128"/>
                      <a:cs typeface="+mn-cs"/>
                    </a:defRPr>
                  </a:lvl3pPr>
                  <a:lvl4pPr marL="1600200" indent="-228600" algn="l" defTabSz="457200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 kern="1200">
                      <a:solidFill>
                        <a:schemeClr val="tx1"/>
                      </a:solidFill>
                      <a:latin typeface="+mn-lt"/>
                      <a:ea typeface="ＭＳ Ｐゴシック" pitchFamily="-112" charset="-128"/>
                      <a:cs typeface="+mn-cs"/>
                    </a:defRPr>
                  </a:lvl4pPr>
                  <a:lvl5pPr marL="2057400" indent="-228600" algn="l" defTabSz="457200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 kern="1200">
                      <a:solidFill>
                        <a:schemeClr val="tx1"/>
                      </a:solidFill>
                      <a:latin typeface="+mn-lt"/>
                      <a:ea typeface="ＭＳ Ｐゴシック" pitchFamily="-112" charset="-128"/>
                      <a:cs typeface="+mn-cs"/>
                    </a:defRPr>
                  </a:lvl5pPr>
                  <a:lvl6pPr marL="25146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buFont typeface="Arial" panose="020B0604020202020204" pitchFamily="34" charset="0"/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→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" name="Content Placeholder 2">
                  <a:extLst>
                    <a:ext uri="{FF2B5EF4-FFF2-40B4-BE49-F238E27FC236}">
                      <a16:creationId xmlns:a16="http://schemas.microsoft.com/office/drawing/2014/main" id="{FFAEE04F-6BC7-E04D-8CA6-39E59BF2695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87568" y="3309657"/>
                  <a:ext cx="2332013" cy="595225"/>
                </a:xfrm>
                <a:prstGeom prst="rect">
                  <a:avLst/>
                </a:prstGeom>
                <a:blipFill>
                  <a:blip r:embed="rId5"/>
                  <a:stretch>
                    <a:fillRect b="-212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105F464A-E587-924C-85EA-050E74971106}"/>
                    </a:ext>
                  </a:extLst>
                </p:cNvPr>
                <p:cNvSpPr txBox="1"/>
                <p:nvPr/>
              </p:nvSpPr>
              <p:spPr>
                <a:xfrm>
                  <a:off x="2291751" y="3205661"/>
                  <a:ext cx="120914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105F464A-E587-924C-85EA-050E749711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91751" y="3205661"/>
                  <a:ext cx="120914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70000" r="-310000" b="-173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9C09337-B324-F04C-A3B4-7FD3AB50C566}"/>
              </a:ext>
            </a:extLst>
          </p:cNvPr>
          <p:cNvGrpSpPr/>
          <p:nvPr/>
        </p:nvGrpSpPr>
        <p:grpSpPr>
          <a:xfrm>
            <a:off x="1840450" y="3407754"/>
            <a:ext cx="91440" cy="396240"/>
            <a:chOff x="1840450" y="3030721"/>
            <a:chExt cx="91440" cy="396240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08E6BF5C-49B8-874A-99C2-B44C0D332AC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40450" y="303072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93AB035-D630-3B46-9CD2-61DCF33CC65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40450" y="318312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1C0DB29-49F1-0146-8BCD-28B1D5A3C1A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40450" y="333552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2E5E7E7-1938-4246-B430-427BC937F141}"/>
                  </a:ext>
                </a:extLst>
              </p:cNvPr>
              <p:cNvSpPr txBox="1"/>
              <p:nvPr/>
            </p:nvSpPr>
            <p:spPr>
              <a:xfrm>
                <a:off x="4269179" y="2469726"/>
                <a:ext cx="1778372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2E5E7E7-1938-4246-B430-427BC937F1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9179" y="2469726"/>
                <a:ext cx="1778372" cy="701218"/>
              </a:xfrm>
              <a:prstGeom prst="rect">
                <a:avLst/>
              </a:prstGeom>
              <a:blipFill>
                <a:blip r:embed="rId7"/>
                <a:stretch>
                  <a:fillRect l="-3546" t="-3571" r="-709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E89F467-9271-9D4C-A611-DB17A52A4D13}"/>
                  </a:ext>
                </a:extLst>
              </p:cNvPr>
              <p:cNvSpPr txBox="1"/>
              <p:nvPr/>
            </p:nvSpPr>
            <p:spPr>
              <a:xfrm>
                <a:off x="4257676" y="4122927"/>
                <a:ext cx="4107791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E89F467-9271-9D4C-A611-DB17A52A4D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7676" y="4122927"/>
                <a:ext cx="4107791" cy="701218"/>
              </a:xfrm>
              <a:prstGeom prst="rect">
                <a:avLst/>
              </a:prstGeom>
              <a:blipFill>
                <a:blip r:embed="rId8"/>
                <a:stretch>
                  <a:fillRect l="-1235" t="-1786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85F3F9F6-320C-1341-8824-C4B7A34AD6A3}"/>
              </a:ext>
            </a:extLst>
          </p:cNvPr>
          <p:cNvSpPr txBox="1"/>
          <p:nvPr/>
        </p:nvSpPr>
        <p:spPr>
          <a:xfrm>
            <a:off x="816634" y="1846052"/>
            <a:ext cx="23503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Reaction Network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A50E4A3-2A7C-7B4E-B5A9-93EA3388CBA4}"/>
              </a:ext>
            </a:extLst>
          </p:cNvPr>
          <p:cNvSpPr txBox="1"/>
          <p:nvPr/>
        </p:nvSpPr>
        <p:spPr>
          <a:xfrm>
            <a:off x="4111030" y="1840527"/>
            <a:ext cx="28328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Differential Equations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DF58E7F-5CD3-8B4C-BE63-560D70B154A2}"/>
              </a:ext>
            </a:extLst>
          </p:cNvPr>
          <p:cNvGrpSpPr/>
          <p:nvPr/>
        </p:nvGrpSpPr>
        <p:grpSpPr>
          <a:xfrm>
            <a:off x="4572000" y="3407754"/>
            <a:ext cx="91440" cy="396240"/>
            <a:chOff x="1840450" y="3030721"/>
            <a:chExt cx="91440" cy="396240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F39F36B9-158A-9B4F-9C9D-250AA6F32A1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40450" y="303072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51297FA9-3144-D94F-84C6-1F94DB94EB3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40450" y="318312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80226ED0-6337-4843-9DC0-A5C007F2D18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40450" y="333552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12579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/>
      <p:bldP spid="18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470C2-4D47-A448-8529-365DD6573F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89781"/>
            <a:ext cx="8229600" cy="838200"/>
          </a:xfrm>
        </p:spPr>
        <p:txBody>
          <a:bodyPr/>
          <a:lstStyle/>
          <a:p>
            <a:r>
              <a:rPr lang="en-US" dirty="0"/>
              <a:t>Calculating Fixed Points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9ECDEA-5DE4-DA41-9FD3-E7C69FC7C4B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597321"/>
                <a:ext cx="8229600" cy="979539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b="1" dirty="0"/>
                  <a:t>Fixed point </a:t>
                </a:r>
                <a:r>
                  <a:rPr lang="en-US" dirty="0"/>
                  <a:t>when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endParaRPr lang="en-US" b="0" i="0" dirty="0"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9ECDEA-5DE4-DA41-9FD3-E7C69FC7C4B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597321"/>
                <a:ext cx="8229600" cy="979539"/>
              </a:xfrm>
              <a:blipFill>
                <a:blip r:embed="rId2"/>
                <a:stretch>
                  <a:fillRect l="-1852" t="-75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5A54A3-EFC9-E948-BE33-DE3D611399F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37</a:t>
            </a:fld>
            <a:endParaRPr lang="en-US" altLang="x-non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F0A65287-A2D7-2A4E-A9C7-526797229815}"/>
                  </a:ext>
                </a:extLst>
              </p:cNvPr>
              <p:cNvSpPr/>
              <p:nvPr/>
            </p:nvSpPr>
            <p:spPr>
              <a:xfrm>
                <a:off x="3505200" y="1544130"/>
                <a:ext cx="1790747" cy="7250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​</m:t>
                              </m:r>
                            </m:e>
                          </m:d>
                        </m:e>
                        <m:sub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Sup>
                            <m:sSub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</m:sub>
                      </m:sSub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F0A65287-A2D7-2A4E-A9C7-5267972298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5200" y="1544130"/>
                <a:ext cx="1790747" cy="725070"/>
              </a:xfrm>
              <a:prstGeom prst="rect">
                <a:avLst/>
              </a:prstGeom>
              <a:blipFill>
                <a:blip r:embed="rId3"/>
                <a:stretch>
                  <a:fillRect l="-15493" t="-118966" b="-1827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F811AD5-7F61-394D-AF1E-969AF679EA18}"/>
                  </a:ext>
                </a:extLst>
              </p:cNvPr>
              <p:cNvSpPr/>
              <p:nvPr/>
            </p:nvSpPr>
            <p:spPr>
              <a:xfrm>
                <a:off x="0" y="695873"/>
                <a:ext cx="8001000" cy="79355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)−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US" sz="2400" i="1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F811AD5-7F61-394D-AF1E-969AF679EA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695873"/>
                <a:ext cx="8001000" cy="793551"/>
              </a:xfrm>
              <a:prstGeom prst="rect">
                <a:avLst/>
              </a:prstGeom>
              <a:blipFill>
                <a:blip r:embed="rId4"/>
                <a:stretch>
                  <a:fillRect b="-46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CE9F818-1D5A-E34E-82C7-794F499B01F9}"/>
                  </a:ext>
                </a:extLst>
              </p:cNvPr>
              <p:cNvSpPr txBox="1"/>
              <p:nvPr/>
            </p:nvSpPr>
            <p:spPr>
              <a:xfrm>
                <a:off x="662838" y="4588547"/>
                <a:ext cx="2078967" cy="597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𝑒𝑞</m:t>
                              </m:r>
                            </m:sub>
                          </m:sSub>
                        </m:den>
                      </m:f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=0.44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CE9F818-1D5A-E34E-82C7-794F499B01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838" y="4588547"/>
                <a:ext cx="2078967" cy="597664"/>
              </a:xfrm>
              <a:prstGeom prst="rect">
                <a:avLst/>
              </a:prstGeom>
              <a:blipFill>
                <a:blip r:embed="rId5"/>
                <a:stretch>
                  <a:fillRect l="-1818" t="-4167" r="-1212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07A0938-19B6-D64D-8BF1-37A18C772732}"/>
                  </a:ext>
                </a:extLst>
              </p:cNvPr>
              <p:cNvSpPr txBox="1"/>
              <p:nvPr/>
            </p:nvSpPr>
            <p:spPr>
              <a:xfrm>
                <a:off x="634224" y="3892114"/>
                <a:ext cx="1754648" cy="5203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𝑒𝑞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0.8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=1.25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07A0938-19B6-D64D-8BF1-37A18C7727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224" y="3892114"/>
                <a:ext cx="1754648" cy="520399"/>
              </a:xfrm>
              <a:prstGeom prst="rect">
                <a:avLst/>
              </a:prstGeom>
              <a:blipFill>
                <a:blip r:embed="rId6"/>
                <a:stretch>
                  <a:fillRect l="-1429" t="-4762" r="-2143" b="-1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32D5F723-4B25-C848-BD62-502697EAA363}"/>
                  </a:ext>
                </a:extLst>
              </p:cNvPr>
              <p:cNvSpPr/>
              <p:nvPr/>
            </p:nvSpPr>
            <p:spPr>
              <a:xfrm>
                <a:off x="358179" y="2902346"/>
                <a:ext cx="4324718" cy="8645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≡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𝑒𝑞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32D5F723-4B25-C848-BD62-502697EAA3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179" y="2902346"/>
                <a:ext cx="4324718" cy="864532"/>
              </a:xfrm>
              <a:prstGeom prst="rect">
                <a:avLst/>
              </a:prstGeom>
              <a:blipFill>
                <a:blip r:embed="rId7"/>
                <a:stretch>
                  <a:fillRect b="-14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5" name="Group 24">
            <a:extLst>
              <a:ext uri="{FF2B5EF4-FFF2-40B4-BE49-F238E27FC236}">
                <a16:creationId xmlns:a16="http://schemas.microsoft.com/office/drawing/2014/main" id="{4746F7B6-6003-9F4E-BC8C-70AF4E5844D9}"/>
              </a:ext>
            </a:extLst>
          </p:cNvPr>
          <p:cNvGrpSpPr/>
          <p:nvPr/>
        </p:nvGrpSpPr>
        <p:grpSpPr>
          <a:xfrm>
            <a:off x="5228351" y="3027582"/>
            <a:ext cx="3281425" cy="2913158"/>
            <a:chOff x="4891264" y="1539548"/>
            <a:chExt cx="3746602" cy="2726487"/>
          </a:xfrm>
        </p:grpSpPr>
        <p:pic>
          <p:nvPicPr>
            <p:cNvPr id="23" name="Picture 22" descr="Chart, line chart&#10;&#10;Description automatically generated">
              <a:extLst>
                <a:ext uri="{FF2B5EF4-FFF2-40B4-BE49-F238E27FC236}">
                  <a16:creationId xmlns:a16="http://schemas.microsoft.com/office/drawing/2014/main" id="{44541606-F291-D248-9F34-1E6B665DCF5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891264" y="1539548"/>
              <a:ext cx="3746602" cy="2726487"/>
            </a:xfrm>
            <a:prstGeom prst="rect">
              <a:avLst/>
            </a:prstGeom>
          </p:spPr>
        </p:pic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F56CF564-4E39-AC49-82E9-2B29C422C15C}"/>
                </a:ext>
              </a:extLst>
            </p:cNvPr>
            <p:cNvCxnSpPr>
              <a:cxnSpLocks/>
            </p:cNvCxnSpPr>
            <p:nvPr/>
          </p:nvCxnSpPr>
          <p:spPr>
            <a:xfrm>
              <a:off x="6764565" y="2631059"/>
              <a:ext cx="0" cy="1282349"/>
            </a:xfrm>
            <a:prstGeom prst="line">
              <a:avLst/>
            </a:prstGeom>
            <a:ln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15113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1" grpId="0"/>
      <p:bldP spid="16" grpId="0"/>
      <p:bldP spid="17" grpId="0"/>
      <p:bldP spid="2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43ACA-9C2E-4C42-85A9-72405EDFD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Dynamical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7DA19E-296D-C043-843B-0791DD0003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71599"/>
            <a:ext cx="8229600" cy="3286665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/>
              <a:t>A system of ordinary differential equations (ODEs), especially non-linear differential equations.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/>
              <a:t>Examples include the mathematical models that describe: (a) the swinging of a clock pendulum, (b) the flow of water in a pipe, and (c) the number of fish each springtime in a lake.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7ECAA7-CF6B-A946-ADEF-F4CA089C141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20000" y="6248400"/>
            <a:ext cx="304800" cy="365125"/>
          </a:xfrm>
        </p:spPr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4</a:t>
            </a:fld>
            <a:endParaRPr lang="en-US" altLang="x-non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2C529D-EA27-CD46-AE71-F58ED1C3B395}"/>
              </a:ext>
            </a:extLst>
          </p:cNvPr>
          <p:cNvSpPr txBox="1"/>
          <p:nvPr/>
        </p:nvSpPr>
        <p:spPr>
          <a:xfrm>
            <a:off x="457199" y="4980475"/>
            <a:ext cx="804844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Reaction networks are dynamical systems.</a:t>
            </a:r>
          </a:p>
          <a:p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534723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49DB1-574E-A14B-8C6C-84EEB4AB84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032" y="228600"/>
            <a:ext cx="8430768" cy="838200"/>
          </a:xfrm>
        </p:spPr>
        <p:txBody>
          <a:bodyPr/>
          <a:lstStyle/>
          <a:p>
            <a:r>
              <a:rPr lang="en-US" dirty="0"/>
              <a:t>Reaction Networks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E45BA8-85D4-0A45-B84F-5392CD6FA11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5</a:t>
            </a:fld>
            <a:endParaRPr lang="en-US" altLang="x-none"/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CEBE8DDD-898A-1A0B-987F-DD815D69A5A1}"/>
              </a:ext>
            </a:extLst>
          </p:cNvPr>
          <p:cNvGrpSpPr/>
          <p:nvPr/>
        </p:nvGrpSpPr>
        <p:grpSpPr>
          <a:xfrm>
            <a:off x="945213" y="2300186"/>
            <a:ext cx="5632794" cy="2400973"/>
            <a:chOff x="945213" y="2300186"/>
            <a:chExt cx="5632794" cy="2400973"/>
          </a:xfrm>
        </p:grpSpPr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D8D3BD9E-6A8D-8261-51FB-CFF3A1374E85}"/>
                </a:ext>
              </a:extLst>
            </p:cNvPr>
            <p:cNvGrpSpPr/>
            <p:nvPr/>
          </p:nvGrpSpPr>
          <p:grpSpPr>
            <a:xfrm>
              <a:off x="945213" y="2472622"/>
              <a:ext cx="5632794" cy="2228537"/>
              <a:chOff x="945213" y="2472622"/>
              <a:chExt cx="5632794" cy="2228537"/>
            </a:xfrm>
          </p:grpSpPr>
          <p:sp>
            <p:nvSpPr>
              <p:cNvPr id="3" name="Rounded Rectangle 2">
                <a:extLst>
                  <a:ext uri="{FF2B5EF4-FFF2-40B4-BE49-F238E27FC236}">
                    <a16:creationId xmlns:a16="http://schemas.microsoft.com/office/drawing/2014/main" id="{59DF59D3-EC10-7CDE-A04D-F09C981DCC05}"/>
                  </a:ext>
                </a:extLst>
              </p:cNvPr>
              <p:cNvSpPr/>
              <p:nvPr/>
            </p:nvSpPr>
            <p:spPr>
              <a:xfrm>
                <a:off x="3058610" y="2472622"/>
                <a:ext cx="555584" cy="532436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A</a:t>
                </a:r>
              </a:p>
            </p:txBody>
          </p:sp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81224959-4A55-E59D-FDB2-FC19E2FE2D76}"/>
                  </a:ext>
                </a:extLst>
              </p:cNvPr>
              <p:cNvSpPr/>
              <p:nvPr/>
            </p:nvSpPr>
            <p:spPr>
              <a:xfrm>
                <a:off x="945213" y="4072891"/>
                <a:ext cx="555584" cy="532436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B</a:t>
                </a:r>
              </a:p>
            </p:txBody>
          </p:sp>
          <p:sp>
            <p:nvSpPr>
              <p:cNvPr id="8" name="Rounded Rectangle 7">
                <a:extLst>
                  <a:ext uri="{FF2B5EF4-FFF2-40B4-BE49-F238E27FC236}">
                    <a16:creationId xmlns:a16="http://schemas.microsoft.com/office/drawing/2014/main" id="{B7397EE8-E5B3-F58C-BACB-347772669631}"/>
                  </a:ext>
                </a:extLst>
              </p:cNvPr>
              <p:cNvSpPr/>
              <p:nvPr/>
            </p:nvSpPr>
            <p:spPr>
              <a:xfrm>
                <a:off x="4572000" y="3799391"/>
                <a:ext cx="555584" cy="532436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</a:t>
                </a:r>
              </a:p>
            </p:txBody>
          </p:sp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76141DFF-00EC-2757-62E0-AD430DF9E84B}"/>
                  </a:ext>
                </a:extLst>
              </p:cNvPr>
              <p:cNvSpPr/>
              <p:nvPr/>
            </p:nvSpPr>
            <p:spPr>
              <a:xfrm>
                <a:off x="6022423" y="2716914"/>
                <a:ext cx="555584" cy="532436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D</a:t>
                </a:r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0DBBEB1A-55BC-1FF5-EE0D-554B49CA0A3A}"/>
                  </a:ext>
                </a:extLst>
              </p:cNvPr>
              <p:cNvSpPr/>
              <p:nvPr/>
            </p:nvSpPr>
            <p:spPr>
              <a:xfrm>
                <a:off x="2361235" y="3805610"/>
                <a:ext cx="752355" cy="625033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R1</a:t>
                </a:r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B6E5E7EB-5BCD-601E-502A-5EF8CFB8CE4A}"/>
                  </a:ext>
                </a:extLst>
              </p:cNvPr>
              <p:cNvSpPr/>
              <p:nvPr/>
            </p:nvSpPr>
            <p:spPr>
              <a:xfrm>
                <a:off x="4473614" y="2658491"/>
                <a:ext cx="752355" cy="625033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R2</a:t>
                </a:r>
              </a:p>
            </p:txBody>
          </p:sp>
          <p:cxnSp>
            <p:nvCxnSpPr>
              <p:cNvPr id="15" name="Curved Connector 14">
                <a:extLst>
                  <a:ext uri="{FF2B5EF4-FFF2-40B4-BE49-F238E27FC236}">
                    <a16:creationId xmlns:a16="http://schemas.microsoft.com/office/drawing/2014/main" id="{91E194EB-F66D-3D5F-DE49-7629F579DCB2}"/>
                  </a:ext>
                </a:extLst>
              </p:cNvPr>
              <p:cNvCxnSpPr>
                <a:cxnSpLocks/>
                <a:stCxn id="3" idx="2"/>
                <a:endCxn id="10" idx="0"/>
              </p:cNvCxnSpPr>
              <p:nvPr/>
            </p:nvCxnSpPr>
            <p:spPr>
              <a:xfrm rot="5400000">
                <a:off x="2636632" y="3105840"/>
                <a:ext cx="800552" cy="598989"/>
              </a:xfrm>
              <a:prstGeom prst="curved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Curved Connector 23">
                <a:extLst>
                  <a:ext uri="{FF2B5EF4-FFF2-40B4-BE49-F238E27FC236}">
                    <a16:creationId xmlns:a16="http://schemas.microsoft.com/office/drawing/2014/main" id="{E7AFC868-BECE-E7CC-D3A1-C1E0EDDB4D47}"/>
                  </a:ext>
                </a:extLst>
              </p:cNvPr>
              <p:cNvCxnSpPr>
                <a:cxnSpLocks/>
                <a:stCxn id="6" idx="3"/>
                <a:endCxn id="10" idx="2"/>
              </p:cNvCxnSpPr>
              <p:nvPr/>
            </p:nvCxnSpPr>
            <p:spPr>
              <a:xfrm flipV="1">
                <a:off x="1500797" y="4118127"/>
                <a:ext cx="860438" cy="220982"/>
              </a:xfrm>
              <a:prstGeom prst="curved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D4D4F35-85DA-10C4-1EB6-8002144F9F0E}"/>
                  </a:ext>
                </a:extLst>
              </p:cNvPr>
              <p:cNvSpPr txBox="1"/>
              <p:nvPr/>
            </p:nvSpPr>
            <p:spPr>
              <a:xfrm>
                <a:off x="1523904" y="4331827"/>
                <a:ext cx="3129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2</a:t>
                </a:r>
              </a:p>
            </p:txBody>
          </p:sp>
          <p:cxnSp>
            <p:nvCxnSpPr>
              <p:cNvPr id="52" name="Curved Connector 51">
                <a:extLst>
                  <a:ext uri="{FF2B5EF4-FFF2-40B4-BE49-F238E27FC236}">
                    <a16:creationId xmlns:a16="http://schemas.microsoft.com/office/drawing/2014/main" id="{7DC7F603-67A9-906F-2CD5-09F02A8F5E3C}"/>
                  </a:ext>
                </a:extLst>
              </p:cNvPr>
              <p:cNvCxnSpPr>
                <a:cxnSpLocks/>
                <a:stCxn id="10" idx="4"/>
                <a:endCxn id="8" idx="1"/>
              </p:cNvCxnSpPr>
              <p:nvPr/>
            </p:nvCxnSpPr>
            <p:spPr>
              <a:xfrm rot="5400000" flipH="1" flipV="1">
                <a:off x="3472189" y="3330832"/>
                <a:ext cx="365034" cy="1834587"/>
              </a:xfrm>
              <a:prstGeom prst="curvedConnector4">
                <a:avLst>
                  <a:gd name="adj1" fmla="val -62624"/>
                  <a:gd name="adj2" fmla="val 60252"/>
                </a:avLst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Curved Connector 63">
                <a:extLst>
                  <a:ext uri="{FF2B5EF4-FFF2-40B4-BE49-F238E27FC236}">
                    <a16:creationId xmlns:a16="http://schemas.microsoft.com/office/drawing/2014/main" id="{6C087C84-5E05-13D1-4447-83CC7FDA633F}"/>
                  </a:ext>
                </a:extLst>
              </p:cNvPr>
              <p:cNvCxnSpPr>
                <a:cxnSpLocks/>
                <a:stCxn id="3" idx="3"/>
                <a:endCxn id="13" idx="2"/>
              </p:cNvCxnSpPr>
              <p:nvPr/>
            </p:nvCxnSpPr>
            <p:spPr>
              <a:xfrm>
                <a:off x="3614194" y="2738840"/>
                <a:ext cx="859420" cy="232168"/>
              </a:xfrm>
              <a:prstGeom prst="curvedConnector3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Curved Connector 65">
                <a:extLst>
                  <a:ext uri="{FF2B5EF4-FFF2-40B4-BE49-F238E27FC236}">
                    <a16:creationId xmlns:a16="http://schemas.microsoft.com/office/drawing/2014/main" id="{D18F6FA3-70C7-1888-0E20-BA8C1605911A}"/>
                  </a:ext>
                </a:extLst>
              </p:cNvPr>
              <p:cNvCxnSpPr>
                <a:cxnSpLocks/>
                <a:stCxn id="8" idx="0"/>
                <a:endCxn id="13" idx="3"/>
              </p:cNvCxnSpPr>
              <p:nvPr/>
            </p:nvCxnSpPr>
            <p:spPr>
              <a:xfrm rot="16200000" flipV="1">
                <a:off x="4413093" y="3362692"/>
                <a:ext cx="607401" cy="265998"/>
              </a:xfrm>
              <a:prstGeom prst="curvedConnector3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Curved Connector 68">
                <a:extLst>
                  <a:ext uri="{FF2B5EF4-FFF2-40B4-BE49-F238E27FC236}">
                    <a16:creationId xmlns:a16="http://schemas.microsoft.com/office/drawing/2014/main" id="{8C46882A-3AA0-EB8A-9AC1-CD39BFE0A1ED}"/>
                  </a:ext>
                </a:extLst>
              </p:cNvPr>
              <p:cNvCxnSpPr>
                <a:cxnSpLocks/>
                <a:stCxn id="13" idx="6"/>
                <a:endCxn id="9" idx="1"/>
              </p:cNvCxnSpPr>
              <p:nvPr/>
            </p:nvCxnSpPr>
            <p:spPr>
              <a:xfrm>
                <a:off x="5225969" y="2971008"/>
                <a:ext cx="796454" cy="12124"/>
              </a:xfrm>
              <a:prstGeom prst="curved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A477CCA9-AA74-EF56-5DEE-A34CB64BC3A4}"/>
                    </a:ext>
                  </a:extLst>
                </p:cNvPr>
                <p:cNvSpPr txBox="1"/>
                <p:nvPr/>
              </p:nvSpPr>
              <p:spPr>
                <a:xfrm>
                  <a:off x="2835797" y="3614725"/>
                  <a:ext cx="1049384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7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m:rPr>
                                <m:brk m:alnAt="7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m:rPr>
                            <m:brk m:alnAt="7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p>
                            <m:r>
                              <m:rPr>
                                <m:brk m:alnAt="7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A477CCA9-AA74-EF56-5DEE-A34CB64BC3A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35797" y="3614725"/>
                  <a:ext cx="1049384" cy="369332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BF6B876C-54EB-6AB7-300C-028891273310}"/>
                    </a:ext>
                  </a:extLst>
                </p:cNvPr>
                <p:cNvSpPr txBox="1"/>
                <p:nvPr/>
              </p:nvSpPr>
              <p:spPr>
                <a:xfrm>
                  <a:off x="4760088" y="2300186"/>
                  <a:ext cx="931762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7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m:rPr>
                                <m:brk m:alnAt="7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m:rPr>
                            <m:brk m:alnAt="7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BF6B876C-54EB-6AB7-300C-0288912733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60088" y="2300186"/>
                  <a:ext cx="931762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A788B933-1B5E-E626-1FA4-F7315BA04F7E}"/>
              </a:ext>
            </a:extLst>
          </p:cNvPr>
          <p:cNvSpPr txBox="1"/>
          <p:nvPr/>
        </p:nvSpPr>
        <p:spPr>
          <a:xfrm>
            <a:off x="2123135" y="5024937"/>
            <a:ext cx="41857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R1: A + 2 B -&gt; C; K1*A*B*B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R2: A + C -&gt; 2 D; K2*A*C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3AAC6AD8-7B22-8A27-4AFD-5FA6031AF45D}"/>
              </a:ext>
            </a:extLst>
          </p:cNvPr>
          <p:cNvSpPr txBox="1"/>
          <p:nvPr/>
        </p:nvSpPr>
        <p:spPr>
          <a:xfrm>
            <a:off x="275104" y="973138"/>
            <a:ext cx="252596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 </a:t>
            </a:r>
            <a:r>
              <a:rPr lang="en-US" sz="2400" b="1" dirty="0"/>
              <a:t>reaction</a:t>
            </a:r>
            <a:r>
              <a:rPr lang="en-US" sz="2400" dirty="0"/>
              <a:t> has: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reactants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products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kinetic law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660F8FC4-7444-3B2F-F7A4-08A0AC2BF742}"/>
              </a:ext>
            </a:extLst>
          </p:cNvPr>
          <p:cNvSpPr txBox="1"/>
          <p:nvPr/>
        </p:nvSpPr>
        <p:spPr>
          <a:xfrm>
            <a:off x="1492896" y="5837713"/>
            <a:ext cx="69913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 </a:t>
            </a:r>
            <a:r>
              <a:rPr lang="en-US" sz="2400" b="1" dirty="0"/>
              <a:t>reaction network</a:t>
            </a:r>
            <a:r>
              <a:rPr lang="en-US" sz="2400" dirty="0"/>
              <a:t> is a collection of reactions.</a:t>
            </a:r>
          </a:p>
        </p:txBody>
      </p:sp>
      <p:sp>
        <p:nvSpPr>
          <p:cNvPr id="86" name="Oval Callout 85">
            <a:extLst>
              <a:ext uri="{FF2B5EF4-FFF2-40B4-BE49-F238E27FC236}">
                <a16:creationId xmlns:a16="http://schemas.microsoft.com/office/drawing/2014/main" id="{2EDF80DC-6C8A-844D-7B70-01A1C33B0C85}"/>
              </a:ext>
            </a:extLst>
          </p:cNvPr>
          <p:cNvSpPr/>
          <p:nvPr/>
        </p:nvSpPr>
        <p:spPr>
          <a:xfrm>
            <a:off x="670512" y="3120136"/>
            <a:ext cx="1452623" cy="612648"/>
          </a:xfrm>
          <a:prstGeom prst="wedgeEllipseCallout">
            <a:avLst>
              <a:gd name="adj1" fmla="val -19239"/>
              <a:gd name="adj2" fmla="val 111622"/>
            </a:avLst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reactant</a:t>
            </a:r>
          </a:p>
        </p:txBody>
      </p:sp>
      <p:sp>
        <p:nvSpPr>
          <p:cNvPr id="87" name="Oval Callout 86">
            <a:extLst>
              <a:ext uri="{FF2B5EF4-FFF2-40B4-BE49-F238E27FC236}">
                <a16:creationId xmlns:a16="http://schemas.microsoft.com/office/drawing/2014/main" id="{F9EFF7DF-452D-4F66-ED28-6F7E985640A3}"/>
              </a:ext>
            </a:extLst>
          </p:cNvPr>
          <p:cNvSpPr/>
          <p:nvPr/>
        </p:nvSpPr>
        <p:spPr>
          <a:xfrm>
            <a:off x="6837744" y="2242276"/>
            <a:ext cx="1452623" cy="612648"/>
          </a:xfrm>
          <a:prstGeom prst="wedgeEllipseCallout">
            <a:avLst>
              <a:gd name="adj1" fmla="val -72625"/>
              <a:gd name="adj2" fmla="val 75726"/>
            </a:avLst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product</a:t>
            </a:r>
          </a:p>
        </p:txBody>
      </p:sp>
      <p:sp>
        <p:nvSpPr>
          <p:cNvPr id="88" name="Oval Callout 87">
            <a:extLst>
              <a:ext uri="{FF2B5EF4-FFF2-40B4-BE49-F238E27FC236}">
                <a16:creationId xmlns:a16="http://schemas.microsoft.com/office/drawing/2014/main" id="{FC8E5762-B0AC-BEAB-C799-D60D66642A0B}"/>
              </a:ext>
            </a:extLst>
          </p:cNvPr>
          <p:cNvSpPr/>
          <p:nvPr/>
        </p:nvSpPr>
        <p:spPr>
          <a:xfrm>
            <a:off x="5296111" y="1390391"/>
            <a:ext cx="1452623" cy="612648"/>
          </a:xfrm>
          <a:prstGeom prst="wedgeEllipseCallout">
            <a:avLst>
              <a:gd name="adj1" fmla="val -54298"/>
              <a:gd name="adj2" fmla="val 98397"/>
            </a:avLst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kinetic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law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B05201A1-234F-5614-0C75-325C61001EC4}"/>
                  </a:ext>
                </a:extLst>
              </p:cNvPr>
              <p:cNvSpPr txBox="1"/>
              <p:nvPr/>
            </p:nvSpPr>
            <p:spPr>
              <a:xfrm>
                <a:off x="5584604" y="4137328"/>
                <a:ext cx="228947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 are constants.</a:t>
                </a:r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B05201A1-234F-5614-0C75-325C61001E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4604" y="4137328"/>
                <a:ext cx="2289473" cy="307777"/>
              </a:xfrm>
              <a:prstGeom prst="rect">
                <a:avLst/>
              </a:prstGeom>
              <a:blipFill>
                <a:blip r:embed="rId4"/>
                <a:stretch>
                  <a:fillRect l="-3846" t="-24000" r="-5495" b="-4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95FAC356-982F-D31A-2451-7EF53DD1B754}"/>
              </a:ext>
            </a:extLst>
          </p:cNvPr>
          <p:cNvSpPr txBox="1"/>
          <p:nvPr/>
        </p:nvSpPr>
        <p:spPr>
          <a:xfrm>
            <a:off x="5638681" y="263559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758207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" grpId="0"/>
      <p:bldP spid="84" grpId="0"/>
      <p:bldP spid="85" grpId="0"/>
      <p:bldP spid="86" grpId="0" animBg="1"/>
      <p:bldP spid="87" grpId="0" animBg="1"/>
      <p:bldP spid="88" grpId="0" animBg="1"/>
      <p:bldP spid="9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49DB1-574E-A14B-8C6C-84EEB4AB84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032" y="228600"/>
            <a:ext cx="8430768" cy="838200"/>
          </a:xfrm>
        </p:spPr>
        <p:txBody>
          <a:bodyPr/>
          <a:lstStyle/>
          <a:p>
            <a:r>
              <a:rPr lang="en-US" dirty="0"/>
              <a:t>State Vector for A Reaction Network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E45BA8-85D4-0A45-B84F-5392CD6FA11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6</a:t>
            </a:fld>
            <a:endParaRPr lang="en-US" altLang="x-non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05208C4-DE50-7D41-A5BA-7ED3DECB627B}"/>
                  </a:ext>
                </a:extLst>
              </p:cNvPr>
              <p:cNvSpPr txBox="1"/>
              <p:nvPr/>
            </p:nvSpPr>
            <p:spPr>
              <a:xfrm>
                <a:off x="348743" y="1188720"/>
                <a:ext cx="7728457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The </a:t>
                </a:r>
                <a:r>
                  <a:rPr lang="en-US" sz="2000" b="1" dirty="0"/>
                  <a:t>state vector</a:t>
                </a:r>
                <a:r>
                  <a:rPr lang="en-US" sz="2000" dirty="0"/>
                  <a:t> for a reaction network is such that knowing the state vector at time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2000" dirty="0"/>
                  <a:t> allows us to predict all species concentrations at time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𝑑𝑡</m:t>
                    </m:r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05208C4-DE50-7D41-A5BA-7ED3DECB62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743" y="1188720"/>
                <a:ext cx="7728457" cy="1015663"/>
              </a:xfrm>
              <a:prstGeom prst="rect">
                <a:avLst/>
              </a:prstGeom>
              <a:blipFill>
                <a:blip r:embed="rId2"/>
                <a:stretch>
                  <a:fillRect l="-821" t="-2469" r="-1478" b="-98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TextBox 82">
            <a:extLst>
              <a:ext uri="{FF2B5EF4-FFF2-40B4-BE49-F238E27FC236}">
                <a16:creationId xmlns:a16="http://schemas.microsoft.com/office/drawing/2014/main" id="{A788B933-1B5E-E626-1FA4-F7315BA04F7E}"/>
              </a:ext>
            </a:extLst>
          </p:cNvPr>
          <p:cNvSpPr txBox="1"/>
          <p:nvPr/>
        </p:nvSpPr>
        <p:spPr>
          <a:xfrm>
            <a:off x="780471" y="3202662"/>
            <a:ext cx="41857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R1: A + 2 B -&gt; C; K1*A*B*B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R2: A + C -&gt; 2 D; K2*A*C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83717C2-30F9-B3CD-1E5D-358694B26F0F}"/>
              </a:ext>
            </a:extLst>
          </p:cNvPr>
          <p:cNvSpPr txBox="1"/>
          <p:nvPr/>
        </p:nvSpPr>
        <p:spPr>
          <a:xfrm>
            <a:off x="421655" y="2685327"/>
            <a:ext cx="57903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What is the state vector for this reaction network?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F274857-185D-255B-3638-6BF865CD4976}"/>
                  </a:ext>
                </a:extLst>
              </p:cNvPr>
              <p:cNvSpPr txBox="1"/>
              <p:nvPr/>
            </p:nvSpPr>
            <p:spPr>
              <a:xfrm>
                <a:off x="665544" y="4515118"/>
                <a:ext cx="465384" cy="10665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F274857-185D-255B-3638-6BF865CD49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544" y="4515118"/>
                <a:ext cx="465384" cy="1066510"/>
              </a:xfrm>
              <a:prstGeom prst="rect">
                <a:avLst/>
              </a:prstGeom>
              <a:blipFill>
                <a:blip r:embed="rId3"/>
                <a:stretch>
                  <a:fillRect b="-82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80602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" grpId="0"/>
      <p:bldP spid="12" grpId="0"/>
      <p:bldP spid="1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49DB1-574E-A14B-8C6C-84EEB4AB84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032" y="228600"/>
            <a:ext cx="8430768" cy="838200"/>
          </a:xfrm>
        </p:spPr>
        <p:txBody>
          <a:bodyPr/>
          <a:lstStyle/>
          <a:p>
            <a:r>
              <a:rPr lang="en-US" dirty="0"/>
              <a:t>Reaction Network -&gt; Differential Equations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E45BA8-85D4-0A45-B84F-5392CD6FA11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7</a:t>
            </a:fld>
            <a:endParaRPr lang="en-US" altLang="x-none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D85208D-2E54-19A0-0CB3-3192B5170E7A}"/>
              </a:ext>
            </a:extLst>
          </p:cNvPr>
          <p:cNvGrpSpPr/>
          <p:nvPr/>
        </p:nvGrpSpPr>
        <p:grpSpPr>
          <a:xfrm>
            <a:off x="2833476" y="3858569"/>
            <a:ext cx="2217274" cy="2047616"/>
            <a:chOff x="2833476" y="3858569"/>
            <a:chExt cx="2217274" cy="204761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4B1C336-E226-C040-AC01-2951EF30F1CE}"/>
                </a:ext>
              </a:extLst>
            </p:cNvPr>
            <p:cNvSpPr txBox="1"/>
            <p:nvPr/>
          </p:nvSpPr>
          <p:spPr>
            <a:xfrm>
              <a:off x="2833476" y="5567631"/>
              <a:ext cx="221727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/>
                <a:t>Stoichiometry Matrix</a:t>
              </a:r>
              <a:endParaRPr lang="en-US" sz="1600" dirty="0"/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C7810F2F-103E-1B4A-BBC1-7A72DB7C4E23}"/>
                </a:ext>
              </a:extLst>
            </p:cNvPr>
            <p:cNvGrpSpPr/>
            <p:nvPr/>
          </p:nvGrpSpPr>
          <p:grpSpPr>
            <a:xfrm>
              <a:off x="3175122" y="3858569"/>
              <a:ext cx="1757498" cy="1572708"/>
              <a:chOff x="3782330" y="3426829"/>
              <a:chExt cx="1757498" cy="1572708"/>
            </a:xfrm>
          </p:grpSpPr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70B41C6-AC5B-3744-BE87-6926614B8C0D}"/>
                  </a:ext>
                </a:extLst>
              </p:cNvPr>
              <p:cNvSpPr txBox="1"/>
              <p:nvPr/>
            </p:nvSpPr>
            <p:spPr>
              <a:xfrm>
                <a:off x="3782330" y="3429877"/>
                <a:ext cx="526106" cy="15696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600" dirty="0"/>
                  <a:t>[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4008D105-DE70-AC42-931E-20F2DF0CA734}"/>
                      </a:ext>
                    </a:extLst>
                  </p:cNvPr>
                  <p:cNvSpPr txBox="1"/>
                  <p:nvPr/>
                </p:nvSpPr>
                <p:spPr>
                  <a:xfrm>
                    <a:off x="4212927" y="3772835"/>
                    <a:ext cx="897682" cy="46012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  0</m:t>
                                </m:r>
                              </m:e>
                            </m:mr>
                          </m:m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4008D105-DE70-AC42-931E-20F2DF0CA73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12927" y="3772835"/>
                    <a:ext cx="897682" cy="460126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1408" t="-2703" r="-5634" b="-3513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4E528102-3E8D-DC4D-9A66-BAE8416778C9}"/>
                      </a:ext>
                    </a:extLst>
                  </p:cNvPr>
                  <p:cNvSpPr txBox="1"/>
                  <p:nvPr/>
                </p:nvSpPr>
                <p:spPr>
                  <a:xfrm>
                    <a:off x="4228167" y="4400723"/>
                    <a:ext cx="878446" cy="46653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 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  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  2</m:t>
                                </m:r>
                              </m:e>
                            </m:mr>
                          </m:m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4E528102-3E8D-DC4D-9A66-BAE8416778C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28167" y="4400723"/>
                    <a:ext cx="878446" cy="466538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8571" t="-10526" r="-5714" b="-3157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39FCAC1-5025-CA4D-BBA2-A2DB6441F5E6}"/>
                  </a:ext>
                </a:extLst>
              </p:cNvPr>
              <p:cNvSpPr txBox="1"/>
              <p:nvPr/>
            </p:nvSpPr>
            <p:spPr>
              <a:xfrm>
                <a:off x="5013722" y="3426829"/>
                <a:ext cx="526106" cy="15696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600" dirty="0"/>
                  <a:t>]</a:t>
                </a:r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696E9D1E-EE95-9F49-8CA4-FD2645B8AFB0}"/>
                </a:ext>
              </a:extLst>
            </p:cNvPr>
            <p:cNvGrpSpPr/>
            <p:nvPr/>
          </p:nvGrpSpPr>
          <p:grpSpPr>
            <a:xfrm>
              <a:off x="2930829" y="3914115"/>
              <a:ext cx="1594150" cy="1404670"/>
              <a:chOff x="529661" y="3528095"/>
              <a:chExt cx="1594150" cy="1404670"/>
            </a:xfrm>
          </p:grpSpPr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EAA9A112-B910-6E4A-ABD2-B4F7DDF0EF5D}"/>
                  </a:ext>
                </a:extLst>
              </p:cNvPr>
              <p:cNvGrpSpPr/>
              <p:nvPr/>
            </p:nvGrpSpPr>
            <p:grpSpPr>
              <a:xfrm>
                <a:off x="529661" y="3793271"/>
                <a:ext cx="287258" cy="1139494"/>
                <a:chOff x="3364301" y="3729263"/>
                <a:chExt cx="287258" cy="1139494"/>
              </a:xfrm>
            </p:grpSpPr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245BE87A-12E8-AD4B-B912-3EE7E5CA0BB7}"/>
                    </a:ext>
                  </a:extLst>
                </p:cNvPr>
                <p:cNvSpPr txBox="1"/>
                <p:nvPr/>
              </p:nvSpPr>
              <p:spPr>
                <a:xfrm>
                  <a:off x="3364301" y="3729263"/>
                  <a:ext cx="279244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00" i="1" u="sng" dirty="0"/>
                    <a:t>A</a:t>
                  </a:r>
                </a:p>
              </p:txBody>
            </p:sp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C83C0526-43BA-1F44-88E3-6DFF0D54B91C}"/>
                    </a:ext>
                  </a:extLst>
                </p:cNvPr>
                <p:cNvSpPr txBox="1"/>
                <p:nvPr/>
              </p:nvSpPr>
              <p:spPr>
                <a:xfrm>
                  <a:off x="3364301" y="4021891"/>
                  <a:ext cx="279244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00" i="1" u="sng" dirty="0"/>
                    <a:t>B</a:t>
                  </a:r>
                </a:p>
              </p:txBody>
            </p: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3480519D-7F87-E64C-8002-C0A344CE5782}"/>
                    </a:ext>
                  </a:extLst>
                </p:cNvPr>
                <p:cNvSpPr txBox="1"/>
                <p:nvPr/>
              </p:nvSpPr>
              <p:spPr>
                <a:xfrm>
                  <a:off x="3364301" y="4314519"/>
                  <a:ext cx="287258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00" i="1" u="sng" dirty="0"/>
                    <a:t>C</a:t>
                  </a:r>
                </a:p>
              </p:txBody>
            </p:sp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96419C51-7413-1043-B6BE-9E0B6E028DC1}"/>
                    </a:ext>
                  </a:extLst>
                </p:cNvPr>
                <p:cNvSpPr txBox="1"/>
                <p:nvPr/>
              </p:nvSpPr>
              <p:spPr>
                <a:xfrm>
                  <a:off x="3364301" y="4607147"/>
                  <a:ext cx="287258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00" i="1" u="sng" dirty="0"/>
                    <a:t>D</a:t>
                  </a:r>
                </a:p>
              </p:txBody>
            </p:sp>
          </p:grp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5F017B9-C79C-C245-8A86-A83FF2E53AD2}"/>
                  </a:ext>
                </a:extLst>
              </p:cNvPr>
              <p:cNvSpPr txBox="1"/>
              <p:nvPr/>
            </p:nvSpPr>
            <p:spPr>
              <a:xfrm>
                <a:off x="1258133" y="3528095"/>
                <a:ext cx="36580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i="1" u="sng" dirty="0"/>
                  <a:t>R1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C7D4B76-C392-AB49-BA50-DD069F6010B2}"/>
                  </a:ext>
                </a:extLst>
              </p:cNvPr>
              <p:cNvSpPr txBox="1"/>
              <p:nvPr/>
            </p:nvSpPr>
            <p:spPr>
              <a:xfrm>
                <a:off x="1758005" y="3528095"/>
                <a:ext cx="36580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i="1" u="sng" dirty="0"/>
                  <a:t>R2</a:t>
                </a:r>
              </a:p>
            </p:txBody>
          </p:sp>
        </p:grp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89466959-087F-F002-5726-B8DB2DBB7822}"/>
              </a:ext>
            </a:extLst>
          </p:cNvPr>
          <p:cNvGrpSpPr/>
          <p:nvPr/>
        </p:nvGrpSpPr>
        <p:grpSpPr>
          <a:xfrm>
            <a:off x="5237256" y="4127028"/>
            <a:ext cx="1963867" cy="1015663"/>
            <a:chOff x="5237256" y="4127028"/>
            <a:chExt cx="1963867" cy="1015663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D3231556-25DF-BA4B-850C-D878D84B1991}"/>
                </a:ext>
              </a:extLst>
            </p:cNvPr>
            <p:cNvGrpSpPr/>
            <p:nvPr/>
          </p:nvGrpSpPr>
          <p:grpSpPr>
            <a:xfrm>
              <a:off x="5237256" y="4127028"/>
              <a:ext cx="1693266" cy="1015663"/>
              <a:chOff x="2824513" y="3558128"/>
              <a:chExt cx="1693266" cy="101566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E0482927-856B-5140-97A0-F6A92AB7E84C}"/>
                      </a:ext>
                    </a:extLst>
                  </p:cNvPr>
                  <p:cNvSpPr txBox="1"/>
                  <p:nvPr/>
                </p:nvSpPr>
                <p:spPr>
                  <a:xfrm>
                    <a:off x="3108960" y="3805094"/>
                    <a:ext cx="1136337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E0482927-856B-5140-97A0-F6A92AB7E84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08960" y="3805094"/>
                    <a:ext cx="1136337" cy="276999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4444" r="-1111" b="-1739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48CCE580-CD0D-7045-933A-6D01D6FBB150}"/>
                      </a:ext>
                    </a:extLst>
                  </p:cNvPr>
                  <p:cNvSpPr txBox="1"/>
                  <p:nvPr/>
                </p:nvSpPr>
                <p:spPr>
                  <a:xfrm>
                    <a:off x="3108960" y="4184007"/>
                    <a:ext cx="1023806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48CCE580-CD0D-7045-933A-6D01D6FBB15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08960" y="4184007"/>
                    <a:ext cx="1023806" cy="276999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4938" r="-3704" b="-1739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2A3C4EC-1737-1249-88BF-9E85D7BBD27A}"/>
                  </a:ext>
                </a:extLst>
              </p:cNvPr>
              <p:cNvSpPr txBox="1"/>
              <p:nvPr/>
            </p:nvSpPr>
            <p:spPr>
              <a:xfrm>
                <a:off x="2824513" y="3558128"/>
                <a:ext cx="397866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dirty="0"/>
                  <a:t>[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460B1B8-CEC0-234F-810F-8AA8B566C308}"/>
                  </a:ext>
                </a:extLst>
              </p:cNvPr>
              <p:cNvSpPr txBox="1"/>
              <p:nvPr/>
            </p:nvSpPr>
            <p:spPr>
              <a:xfrm>
                <a:off x="4119913" y="3558128"/>
                <a:ext cx="397866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dirty="0"/>
                  <a:t>]</a:t>
                </a:r>
              </a:p>
            </p:txBody>
          </p:sp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D185050-0438-894C-8FFC-41CD295C62B5}"/>
                </a:ext>
              </a:extLst>
            </p:cNvPr>
            <p:cNvSpPr txBox="1"/>
            <p:nvPr/>
          </p:nvSpPr>
          <p:spPr>
            <a:xfrm>
              <a:off x="6829221" y="4331691"/>
              <a:ext cx="36580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i="1" u="sng" dirty="0"/>
                <a:t>R1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FBDFABC-3AEC-0C48-8562-0DDA4EB58A85}"/>
                </a:ext>
              </a:extLst>
            </p:cNvPr>
            <p:cNvSpPr txBox="1"/>
            <p:nvPr/>
          </p:nvSpPr>
          <p:spPr>
            <a:xfrm>
              <a:off x="6835317" y="4706595"/>
              <a:ext cx="36580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i="1" u="sng" dirty="0"/>
                <a:t>R2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15F90DA0-2927-D64C-9775-006EF112CF47}"/>
                  </a:ext>
                </a:extLst>
              </p:cNvPr>
              <p:cNvSpPr txBox="1"/>
              <p:nvPr/>
            </p:nvSpPr>
            <p:spPr>
              <a:xfrm>
                <a:off x="2177462" y="4429596"/>
                <a:ext cx="472886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15F90DA0-2927-D64C-9775-006EF112CF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7462" y="4429596"/>
                <a:ext cx="472886" cy="553998"/>
              </a:xfrm>
              <a:prstGeom prst="rect">
                <a:avLst/>
              </a:prstGeom>
              <a:blipFill>
                <a:blip r:embed="rId7"/>
                <a:stretch>
                  <a:fillRect l="-7895" r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99E00AA2-6EA5-0A4A-93A0-2B4894955891}"/>
                  </a:ext>
                </a:extLst>
              </p:cNvPr>
              <p:cNvSpPr txBox="1"/>
              <p:nvPr/>
            </p:nvSpPr>
            <p:spPr>
              <a:xfrm>
                <a:off x="4821521" y="4414207"/>
                <a:ext cx="458459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99E00AA2-6EA5-0A4A-93A0-2B48949558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1521" y="4414207"/>
                <a:ext cx="458459" cy="553998"/>
              </a:xfrm>
              <a:prstGeom prst="rect">
                <a:avLst/>
              </a:prstGeom>
              <a:blipFill>
                <a:blip r:embed="rId8"/>
                <a:stretch>
                  <a:fillRect l="-13514" r="-13514" b="-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TextBox 47">
            <a:extLst>
              <a:ext uri="{FF2B5EF4-FFF2-40B4-BE49-F238E27FC236}">
                <a16:creationId xmlns:a16="http://schemas.microsoft.com/office/drawing/2014/main" id="{B9D823ED-2A44-174C-9924-A3619822B2DB}"/>
              </a:ext>
            </a:extLst>
          </p:cNvPr>
          <p:cNvSpPr txBox="1"/>
          <p:nvPr/>
        </p:nvSpPr>
        <p:spPr>
          <a:xfrm>
            <a:off x="5225681" y="5567631"/>
            <a:ext cx="13130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Rate Vector</a:t>
            </a:r>
            <a:endParaRPr lang="en-US" sz="1600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522F996-E881-9432-7BB5-4B2DF092AAD0}"/>
              </a:ext>
            </a:extLst>
          </p:cNvPr>
          <p:cNvGrpSpPr/>
          <p:nvPr/>
        </p:nvGrpSpPr>
        <p:grpSpPr>
          <a:xfrm>
            <a:off x="368373" y="3846981"/>
            <a:ext cx="1664125" cy="2055964"/>
            <a:chOff x="368373" y="3846981"/>
            <a:chExt cx="1664125" cy="2055964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1A2DA3F9-9DC3-D346-AB02-C017AE3C339F}"/>
                </a:ext>
              </a:extLst>
            </p:cNvPr>
            <p:cNvGrpSpPr/>
            <p:nvPr/>
          </p:nvGrpSpPr>
          <p:grpSpPr>
            <a:xfrm>
              <a:off x="924224" y="3846981"/>
              <a:ext cx="1108274" cy="1575756"/>
              <a:chOff x="420815" y="3672167"/>
              <a:chExt cx="1108274" cy="157575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9" name="Rectangle 38">
                    <a:extLst>
                      <a:ext uri="{FF2B5EF4-FFF2-40B4-BE49-F238E27FC236}">
                        <a16:creationId xmlns:a16="http://schemas.microsoft.com/office/drawing/2014/main" id="{ADD5283B-CDD8-7F47-9B66-CA5ABFBFB383}"/>
                      </a:ext>
                    </a:extLst>
                  </p:cNvPr>
                  <p:cNvSpPr/>
                  <p:nvPr/>
                </p:nvSpPr>
                <p:spPr>
                  <a:xfrm>
                    <a:off x="784703" y="3882446"/>
                    <a:ext cx="396904" cy="379848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̇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acc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9" name="Rectangle 38">
                    <a:extLst>
                      <a:ext uri="{FF2B5EF4-FFF2-40B4-BE49-F238E27FC236}">
                        <a16:creationId xmlns:a16="http://schemas.microsoft.com/office/drawing/2014/main" id="{ADD5283B-CDD8-7F47-9B66-CA5ABFBFB38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84703" y="3882446"/>
                    <a:ext cx="396904" cy="379848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0" name="Rectangle 39">
                    <a:extLst>
                      <a:ext uri="{FF2B5EF4-FFF2-40B4-BE49-F238E27FC236}">
                        <a16:creationId xmlns:a16="http://schemas.microsoft.com/office/drawing/2014/main" id="{A167E726-F036-D244-8882-C614FA716152}"/>
                      </a:ext>
                    </a:extLst>
                  </p:cNvPr>
                  <p:cNvSpPr/>
                  <p:nvPr/>
                </p:nvSpPr>
                <p:spPr>
                  <a:xfrm>
                    <a:off x="779510" y="4194978"/>
                    <a:ext cx="407291" cy="377989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̇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acc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0" name="Rectangle 39">
                    <a:extLst>
                      <a:ext uri="{FF2B5EF4-FFF2-40B4-BE49-F238E27FC236}">
                        <a16:creationId xmlns:a16="http://schemas.microsoft.com/office/drawing/2014/main" id="{A167E726-F036-D244-8882-C614FA716152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9510" y="4194978"/>
                    <a:ext cx="407291" cy="377989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Rectangle 40">
                    <a:extLst>
                      <a:ext uri="{FF2B5EF4-FFF2-40B4-BE49-F238E27FC236}">
                        <a16:creationId xmlns:a16="http://schemas.microsoft.com/office/drawing/2014/main" id="{FE13F511-E7A8-0045-9864-3934E733A3BA}"/>
                      </a:ext>
                    </a:extLst>
                  </p:cNvPr>
                  <p:cNvSpPr/>
                  <p:nvPr/>
                </p:nvSpPr>
                <p:spPr>
                  <a:xfrm>
                    <a:off x="784768" y="4505651"/>
                    <a:ext cx="396775" cy="379848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̇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acc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1" name="Rectangle 40">
                    <a:extLst>
                      <a:ext uri="{FF2B5EF4-FFF2-40B4-BE49-F238E27FC236}">
                        <a16:creationId xmlns:a16="http://schemas.microsoft.com/office/drawing/2014/main" id="{FE13F511-E7A8-0045-9864-3934E733A3B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84768" y="4505651"/>
                    <a:ext cx="396775" cy="379848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2" name="Rectangle 41">
                    <a:extLst>
                      <a:ext uri="{FF2B5EF4-FFF2-40B4-BE49-F238E27FC236}">
                        <a16:creationId xmlns:a16="http://schemas.microsoft.com/office/drawing/2014/main" id="{36B00F5B-1E3C-7A41-8E9B-9E88125BF0E7}"/>
                      </a:ext>
                    </a:extLst>
                  </p:cNvPr>
                  <p:cNvSpPr/>
                  <p:nvPr/>
                </p:nvSpPr>
                <p:spPr>
                  <a:xfrm>
                    <a:off x="775246" y="4818182"/>
                    <a:ext cx="415819" cy="377989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̇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acc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2" name="Rectangle 41">
                    <a:extLst>
                      <a:ext uri="{FF2B5EF4-FFF2-40B4-BE49-F238E27FC236}">
                        <a16:creationId xmlns:a16="http://schemas.microsoft.com/office/drawing/2014/main" id="{36B00F5B-1E3C-7A41-8E9B-9E88125BF0E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5246" y="4818182"/>
                    <a:ext cx="415819" cy="377989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3D4D5D5-45ED-4047-BEF8-7AA5D894066A}"/>
                  </a:ext>
                </a:extLst>
              </p:cNvPr>
              <p:cNvSpPr txBox="1"/>
              <p:nvPr/>
            </p:nvSpPr>
            <p:spPr>
              <a:xfrm>
                <a:off x="420815" y="3672167"/>
                <a:ext cx="526106" cy="15696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600" dirty="0"/>
                  <a:t>[</a:t>
                </a: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016734A7-DDD6-8E43-B861-E4C738F9539E}"/>
                  </a:ext>
                </a:extLst>
              </p:cNvPr>
              <p:cNvSpPr txBox="1"/>
              <p:nvPr/>
            </p:nvSpPr>
            <p:spPr>
              <a:xfrm>
                <a:off x="1002983" y="3678263"/>
                <a:ext cx="526106" cy="15696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600" dirty="0"/>
                  <a:t>]</a:t>
                </a:r>
              </a:p>
            </p:txBody>
          </p:sp>
        </p:grp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B66E1C03-52F8-E24D-BFC8-E943BC0E270F}"/>
                </a:ext>
              </a:extLst>
            </p:cNvPr>
            <p:cNvSpPr txBox="1"/>
            <p:nvPr/>
          </p:nvSpPr>
          <p:spPr>
            <a:xfrm>
              <a:off x="368373" y="5564391"/>
              <a:ext cx="163365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1" dirty="0"/>
                <a:t>d</a:t>
              </a:r>
              <a:r>
                <a:rPr lang="en-US" sz="1600" b="1" dirty="0"/>
                <a:t>(State Vector)</a:t>
              </a:r>
              <a:endParaRPr lang="en-US" sz="16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E629FBCF-70F1-4546-A029-6D06EFAC5829}"/>
                  </a:ext>
                </a:extLst>
              </p:cNvPr>
              <p:cNvSpPr txBox="1"/>
              <p:nvPr/>
            </p:nvSpPr>
            <p:spPr>
              <a:xfrm>
                <a:off x="3688327" y="2803147"/>
                <a:ext cx="859273" cy="5259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𝑑𝑋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E629FBCF-70F1-4546-A029-6D06EFAC58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8327" y="2803147"/>
                <a:ext cx="859273" cy="525913"/>
              </a:xfrm>
              <a:prstGeom prst="rect">
                <a:avLst/>
              </a:prstGeom>
              <a:blipFill>
                <a:blip r:embed="rId13"/>
                <a:stretch>
                  <a:fillRect l="-4348" t="-2326" r="-4348" b="-139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D3C09D4-87BE-634E-D13E-A74E5F57932F}"/>
                  </a:ext>
                </a:extLst>
              </p:cNvPr>
              <p:cNvSpPr txBox="1"/>
              <p:nvPr/>
            </p:nvSpPr>
            <p:spPr>
              <a:xfrm>
                <a:off x="774763" y="2510378"/>
                <a:ext cx="2507930" cy="11775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⌈"/>
                          <m:endChr m:val="⌉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acc>
                                        <m:accPr>
                                          <m:chr m:val="̇"/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𝐴</m:t>
                                          </m:r>
                                        </m:e>
                                      </m:acc>
                                    </m:e>
                                  </m:mr>
                                  <m:mr>
                                    <m:e>
                                      <m:acc>
                                        <m:accPr>
                                          <m:chr m:val="̇"/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𝐵</m:t>
                                          </m:r>
                                        </m:e>
                                      </m:acc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acc>
                                        <m:accPr>
                                          <m:chr m:val="̇"/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𝐶</m:t>
                                          </m:r>
                                        </m:e>
                                      </m:acc>
                                    </m:e>
                                  </m:mr>
                                  <m:mr>
                                    <m:e>
                                      <m:acc>
                                        <m:accPr>
                                          <m:chr m:val="̇"/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𝐷</m:t>
                                          </m:r>
                                        </m:e>
                                      </m:acc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⌈"/>
                          <m:endChr m:val="⌉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  <m:sSup>
                                        <m:sSup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𝐵</m:t>
                                          </m:r>
                                        </m:e>
                                        <m:sup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brk m:alnAt="7"/>
                                        </m:r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𝐵</m:t>
                                          </m:r>
                                        </m:e>
                                        <m:sup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brk m:alnAt="7"/>
                                        </m:r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𝐵</m:t>
                                          </m:r>
                                        </m:e>
                                        <m:sup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brk m:alnAt="7"/>
                                        </m:r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brk m:alnAt="7"/>
                                        </m:r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D3C09D4-87BE-634E-D13E-A74E5F5793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763" y="2510378"/>
                <a:ext cx="2507930" cy="1177566"/>
              </a:xfrm>
              <a:prstGeom prst="rect">
                <a:avLst/>
              </a:prstGeom>
              <a:blipFill>
                <a:blip r:embed="rId14"/>
                <a:stretch>
                  <a:fillRect b="-31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74A96F8E-1CE7-F03A-295F-2FAD1879C69D}"/>
              </a:ext>
            </a:extLst>
          </p:cNvPr>
          <p:cNvSpPr txBox="1"/>
          <p:nvPr/>
        </p:nvSpPr>
        <p:spPr>
          <a:xfrm>
            <a:off x="721119" y="1436580"/>
            <a:ext cx="41857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R1: A + 2 B -&gt; C; K1*A*B*B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R2: A + C -&gt; 2 D; K2*A*C</a:t>
            </a:r>
          </a:p>
        </p:txBody>
      </p:sp>
    </p:spTree>
    <p:extLst>
      <p:ext uri="{BB962C8B-B14F-4D97-AF65-F5344CB8AC3E}">
        <p14:creationId xmlns:p14="http://schemas.microsoft.com/office/powerpoint/2010/main" val="2096282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47" grpId="0"/>
      <p:bldP spid="48" grpId="0"/>
      <p:bldP spid="50" grpId="0"/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470C2-4D47-A448-8529-365DD6573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of a Simple System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9ECDEA-5DE4-DA41-9FD3-E7C69FC7C4B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066800"/>
                <a:ext cx="8229600" cy="457200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800" b="1" dirty="0"/>
                  <a:t>Reaction Network</a:t>
                </a:r>
              </a:p>
              <a:p>
                <a:pPr marL="457200" lvl="1" indent="0">
                  <a:buNone/>
                </a:pPr>
                <a:endParaRPr lang="en-US" sz="2400" b="0" dirty="0"/>
              </a:p>
              <a:p>
                <a:pPr marL="0" indent="0">
                  <a:buNone/>
                </a:pPr>
                <a:r>
                  <a:rPr lang="en-US" sz="2800" b="1" dirty="0"/>
                  <a:t>Mass action kinetics</a:t>
                </a:r>
                <a:endParaRPr lang="en-US" sz="2800" dirty="0"/>
              </a:p>
              <a:p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2800" dirty="0"/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2800" b="1" dirty="0"/>
              </a:p>
              <a:p>
                <a:pPr marL="0" indent="0">
                  <a:buNone/>
                </a:pPr>
                <a:r>
                  <a:rPr lang="en-US" sz="2800" b="1" dirty="0"/>
                  <a:t>Conservation Law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endParaRPr lang="en-US" sz="2800" b="0" dirty="0"/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2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endParaRPr lang="en-US" sz="2800" b="0" i="1" dirty="0"/>
              </a:p>
              <a:p>
                <a:pPr marL="457200" lvl="1" indent="0">
                  <a:buNone/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9ECDEA-5DE4-DA41-9FD3-E7C69FC7C4B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066800"/>
                <a:ext cx="8229600" cy="4572001"/>
              </a:xfrm>
              <a:blipFill>
                <a:blip r:embed="rId3"/>
                <a:stretch>
                  <a:fillRect l="-1698" t="-16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5A54A3-EFC9-E948-BE33-DE3D611399F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8</a:t>
            </a:fld>
            <a:endParaRPr lang="en-US" altLang="x-none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592F210-3874-8744-B604-FB49B6A1AF6C}"/>
              </a:ext>
            </a:extLst>
          </p:cNvPr>
          <p:cNvGrpSpPr/>
          <p:nvPr/>
        </p:nvGrpSpPr>
        <p:grpSpPr>
          <a:xfrm>
            <a:off x="924691" y="1400525"/>
            <a:ext cx="1232187" cy="799075"/>
            <a:chOff x="4340751" y="5677925"/>
            <a:chExt cx="1232187" cy="79907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04A41545-A387-984F-839C-FC8DFCE4E53D}"/>
                    </a:ext>
                  </a:extLst>
                </p:cNvPr>
                <p:cNvSpPr/>
                <p:nvPr/>
              </p:nvSpPr>
              <p:spPr>
                <a:xfrm>
                  <a:off x="4719492" y="6107668"/>
                  <a:ext cx="480068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04A41545-A387-984F-839C-FC8DFCE4E53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19492" y="6107668"/>
                  <a:ext cx="480068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0BD0E254-3A44-9041-9EE4-4166CD932399}"/>
                    </a:ext>
                  </a:extLst>
                </p:cNvPr>
                <p:cNvSpPr/>
                <p:nvPr/>
              </p:nvSpPr>
              <p:spPr>
                <a:xfrm>
                  <a:off x="4657567" y="5677925"/>
                  <a:ext cx="476541" cy="39158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0BD0E254-3A44-9041-9EE4-4166CD93239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57567" y="5677925"/>
                  <a:ext cx="476541" cy="391582"/>
                </a:xfrm>
                <a:prstGeom prst="rect">
                  <a:avLst/>
                </a:prstGeom>
                <a:blipFill>
                  <a:blip r:embed="rId5"/>
                  <a:stretch>
                    <a:fillRect b="-625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7FF74EBE-9F7B-A64C-AEB8-C187A3B5557D}"/>
                </a:ext>
              </a:extLst>
            </p:cNvPr>
            <p:cNvGrpSpPr/>
            <p:nvPr/>
          </p:nvGrpSpPr>
          <p:grpSpPr>
            <a:xfrm>
              <a:off x="4340751" y="5882575"/>
              <a:ext cx="1232187" cy="461665"/>
              <a:chOff x="4340751" y="5882575"/>
              <a:chExt cx="1232187" cy="461665"/>
            </a:xfrm>
          </p:grpSpPr>
          <p:pic>
            <p:nvPicPr>
              <p:cNvPr id="16" name="Picture 2" descr="Reversible Reaction Symbol png download - 822*670 - Free Transparent  Chemical Equilibrium png Download. - CleanPNG / KissPNG">
                <a:extLst>
                  <a:ext uri="{FF2B5EF4-FFF2-40B4-BE49-F238E27FC236}">
                    <a16:creationId xmlns:a16="http://schemas.microsoft.com/office/drawing/2014/main" id="{8C12DD64-A80F-CB4B-A3D3-21217E6683A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03600" y="5995603"/>
                <a:ext cx="311853" cy="23560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Rectangle 18">
                    <a:extLst>
                      <a:ext uri="{FF2B5EF4-FFF2-40B4-BE49-F238E27FC236}">
                        <a16:creationId xmlns:a16="http://schemas.microsoft.com/office/drawing/2014/main" id="{778E76C5-C41C-8D4A-809C-A6692365A976}"/>
                      </a:ext>
                    </a:extLst>
                  </p:cNvPr>
                  <p:cNvSpPr/>
                  <p:nvPr/>
                </p:nvSpPr>
                <p:spPr>
                  <a:xfrm>
                    <a:off x="4340751" y="5882575"/>
                    <a:ext cx="555087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19" name="Rectangle 18">
                    <a:extLst>
                      <a:ext uri="{FF2B5EF4-FFF2-40B4-BE49-F238E27FC236}">
                        <a16:creationId xmlns:a16="http://schemas.microsoft.com/office/drawing/2014/main" id="{778E76C5-C41C-8D4A-809C-A6692365A97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340751" y="5882575"/>
                    <a:ext cx="555087" cy="461665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b="-270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Rectangle 19">
                    <a:extLst>
                      <a:ext uri="{FF2B5EF4-FFF2-40B4-BE49-F238E27FC236}">
                        <a16:creationId xmlns:a16="http://schemas.microsoft.com/office/drawing/2014/main" id="{30259E0B-BB82-B944-BD54-D280A426A8A0}"/>
                      </a:ext>
                    </a:extLst>
                  </p:cNvPr>
                  <p:cNvSpPr/>
                  <p:nvPr/>
                </p:nvSpPr>
                <p:spPr>
                  <a:xfrm>
                    <a:off x="5010733" y="5882575"/>
                    <a:ext cx="562205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20" name="Rectangle 19">
                    <a:extLst>
                      <a:ext uri="{FF2B5EF4-FFF2-40B4-BE49-F238E27FC236}">
                        <a16:creationId xmlns:a16="http://schemas.microsoft.com/office/drawing/2014/main" id="{30259E0B-BB82-B944-BD54-D280A426A8A0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010733" y="5882575"/>
                    <a:ext cx="562205" cy="461665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b="-270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CD3D314-2060-3B4A-BE85-E3E008F4017E}"/>
                  </a:ext>
                </a:extLst>
              </p:cNvPr>
              <p:cNvSpPr txBox="1"/>
              <p:nvPr/>
            </p:nvSpPr>
            <p:spPr>
              <a:xfrm>
                <a:off x="4623756" y="1371663"/>
                <a:ext cx="3736664" cy="2992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=0.8,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=10,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CD3D314-2060-3B4A-BE85-E3E008F401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3756" y="1371663"/>
                <a:ext cx="3736664" cy="299249"/>
              </a:xfrm>
              <a:prstGeom prst="rect">
                <a:avLst/>
              </a:prstGeom>
              <a:blipFill>
                <a:blip r:embed="rId9"/>
                <a:stretch>
                  <a:fillRect l="-338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8" name="Picture 27" descr="Chart&#10;&#10;Description automatically generated">
            <a:extLst>
              <a:ext uri="{FF2B5EF4-FFF2-40B4-BE49-F238E27FC236}">
                <a16:creationId xmlns:a16="http://schemas.microsoft.com/office/drawing/2014/main" id="{0DB2DE9F-062D-D04C-B7DD-379C47D823A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23756" y="1724385"/>
            <a:ext cx="3278737" cy="3128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279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470C2-4D47-A448-8529-365DD6573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Observations About This System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5A54A3-EFC9-E948-BE33-DE3D611399F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9</a:t>
            </a:fld>
            <a:endParaRPr lang="en-US" altLang="x-none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E6ADCD5-EA9D-4342-BCB9-94C54CE27DD1}"/>
              </a:ext>
            </a:extLst>
          </p:cNvPr>
          <p:cNvGrpSpPr/>
          <p:nvPr/>
        </p:nvGrpSpPr>
        <p:grpSpPr>
          <a:xfrm>
            <a:off x="457200" y="742518"/>
            <a:ext cx="1232187" cy="799075"/>
            <a:chOff x="4340751" y="5677925"/>
            <a:chExt cx="1232187" cy="79907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6BAD0369-896B-E249-8F6F-65814E6B422F}"/>
                    </a:ext>
                  </a:extLst>
                </p:cNvPr>
                <p:cNvSpPr/>
                <p:nvPr/>
              </p:nvSpPr>
              <p:spPr>
                <a:xfrm>
                  <a:off x="4719492" y="6107668"/>
                  <a:ext cx="480068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6BAD0369-896B-E249-8F6F-65814E6B422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19492" y="6107668"/>
                  <a:ext cx="480068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492C0DDA-0005-8E4C-B427-EBCDC4F1C39E}"/>
                    </a:ext>
                  </a:extLst>
                </p:cNvPr>
                <p:cNvSpPr/>
                <p:nvPr/>
              </p:nvSpPr>
              <p:spPr>
                <a:xfrm>
                  <a:off x="4657567" y="5677925"/>
                  <a:ext cx="476541" cy="39158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492C0DDA-0005-8E4C-B427-EBCDC4F1C39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57567" y="5677925"/>
                  <a:ext cx="476541" cy="391582"/>
                </a:xfrm>
                <a:prstGeom prst="rect">
                  <a:avLst/>
                </a:prstGeom>
                <a:blipFill>
                  <a:blip r:embed="rId4"/>
                  <a:stretch>
                    <a:fillRect b="-937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BE8F1479-E468-284E-80B6-43F31436EC0E}"/>
                </a:ext>
              </a:extLst>
            </p:cNvPr>
            <p:cNvGrpSpPr/>
            <p:nvPr/>
          </p:nvGrpSpPr>
          <p:grpSpPr>
            <a:xfrm>
              <a:off x="4340751" y="5882575"/>
              <a:ext cx="1232187" cy="461665"/>
              <a:chOff x="4340751" y="5882575"/>
              <a:chExt cx="1232187" cy="461665"/>
            </a:xfrm>
          </p:grpSpPr>
          <p:pic>
            <p:nvPicPr>
              <p:cNvPr id="27" name="Picture 2" descr="Reversible Reaction Symbol png download - 822*670 - Free Transparent  Chemical Equilibrium png Download. - CleanPNG / KissPNG">
                <a:extLst>
                  <a:ext uri="{FF2B5EF4-FFF2-40B4-BE49-F238E27FC236}">
                    <a16:creationId xmlns:a16="http://schemas.microsoft.com/office/drawing/2014/main" id="{965D87DB-5A3C-CF43-9D05-B6677706DA5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03600" y="5995603"/>
                <a:ext cx="311853" cy="23560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Rectangle 27">
                    <a:extLst>
                      <a:ext uri="{FF2B5EF4-FFF2-40B4-BE49-F238E27FC236}">
                        <a16:creationId xmlns:a16="http://schemas.microsoft.com/office/drawing/2014/main" id="{28B1069F-0B0F-4A43-8664-D277F090C1B3}"/>
                      </a:ext>
                    </a:extLst>
                  </p:cNvPr>
                  <p:cNvSpPr/>
                  <p:nvPr/>
                </p:nvSpPr>
                <p:spPr>
                  <a:xfrm>
                    <a:off x="4340751" y="5882575"/>
                    <a:ext cx="555087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28" name="Rectangle 27">
                    <a:extLst>
                      <a:ext uri="{FF2B5EF4-FFF2-40B4-BE49-F238E27FC236}">
                        <a16:creationId xmlns:a16="http://schemas.microsoft.com/office/drawing/2014/main" id="{28B1069F-0B0F-4A43-8664-D277F090C1B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340751" y="5882575"/>
                    <a:ext cx="555087" cy="461665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b="-270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Rectangle 28">
                    <a:extLst>
                      <a:ext uri="{FF2B5EF4-FFF2-40B4-BE49-F238E27FC236}">
                        <a16:creationId xmlns:a16="http://schemas.microsoft.com/office/drawing/2014/main" id="{03155604-95E4-0441-BDA2-87B92FF958CA}"/>
                      </a:ext>
                    </a:extLst>
                  </p:cNvPr>
                  <p:cNvSpPr/>
                  <p:nvPr/>
                </p:nvSpPr>
                <p:spPr>
                  <a:xfrm>
                    <a:off x="5010733" y="5882575"/>
                    <a:ext cx="562205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29" name="Rectangle 28">
                    <a:extLst>
                      <a:ext uri="{FF2B5EF4-FFF2-40B4-BE49-F238E27FC236}">
                        <a16:creationId xmlns:a16="http://schemas.microsoft.com/office/drawing/2014/main" id="{03155604-95E4-0441-BDA2-87B92FF958C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010733" y="5882575"/>
                    <a:ext cx="562205" cy="461665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b="-270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2C30A125-19BD-A141-BB0E-62D5FC633991}"/>
              </a:ext>
            </a:extLst>
          </p:cNvPr>
          <p:cNvSpPr txBox="1"/>
          <p:nvPr/>
        </p:nvSpPr>
        <p:spPr>
          <a:xfrm>
            <a:off x="283464" y="2199952"/>
            <a:ext cx="576986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Although there are two chemical species, this is a 1-dimensional system.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”Autonomous system” – dynamics are </a:t>
            </a:r>
            <a:r>
              <a:rPr lang="en-US" sz="2000" i="1" dirty="0"/>
              <a:t>not</a:t>
            </a:r>
            <a:r>
              <a:rPr lang="en-US" sz="2000" dirty="0"/>
              <a:t> a explicit function of time.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There exists a stable steady state.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The system is linear in the state variable.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79F59488-7FFE-4E4F-8F55-16331901A14F}"/>
                  </a:ext>
                </a:extLst>
              </p:cNvPr>
              <p:cNvSpPr/>
              <p:nvPr/>
            </p:nvSpPr>
            <p:spPr>
              <a:xfrm>
                <a:off x="1794300" y="863138"/>
                <a:ext cx="3518188" cy="61824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=−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79F59488-7FFE-4E4F-8F55-16331901A1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4300" y="863138"/>
                <a:ext cx="3518188" cy="618246"/>
              </a:xfrm>
              <a:prstGeom prst="rect">
                <a:avLst/>
              </a:prstGeom>
              <a:blipFill>
                <a:blip r:embed="rId9"/>
                <a:stretch>
                  <a:fillRect b="-61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53672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189345</TotalTime>
  <Words>2573</Words>
  <Application>Microsoft Macintosh PowerPoint</Application>
  <PresentationFormat>On-screen Show (4:3)</PresentationFormat>
  <Paragraphs>463</Paragraphs>
  <Slides>37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3" baseType="lpstr">
      <vt:lpstr>ＭＳ Ｐゴシック</vt:lpstr>
      <vt:lpstr>Arial</vt:lpstr>
      <vt:lpstr>Calibri</vt:lpstr>
      <vt:lpstr>Cambria Math</vt:lpstr>
      <vt:lpstr>Courier New</vt:lpstr>
      <vt:lpstr>Office Theme</vt:lpstr>
      <vt:lpstr>BIOE 437 / BIOE 537  Computational Systems Biology   Reaction Networks as  Dynamical Systems   </vt:lpstr>
      <vt:lpstr>G.P.E. Box (Famous Statistician)</vt:lpstr>
      <vt:lpstr>Glycolytic Oscillations in Yeast*</vt:lpstr>
      <vt:lpstr>Dynamical Systems</vt:lpstr>
      <vt:lpstr>Reaction Networks</vt:lpstr>
      <vt:lpstr>State Vector for A Reaction Network</vt:lpstr>
      <vt:lpstr>Reaction Network -&gt; Differential Equations</vt:lpstr>
      <vt:lpstr>Analysis of a Simple System</vt:lpstr>
      <vt:lpstr>Observations About This System</vt:lpstr>
      <vt:lpstr>Visualizations and Fixed Points</vt:lpstr>
      <vt:lpstr>Calculating Fixed Points</vt:lpstr>
      <vt:lpstr>Linear Systems</vt:lpstr>
      <vt:lpstr>Solving Linear Systems</vt:lpstr>
      <vt:lpstr>2 State Variable Phase Portraits</vt:lpstr>
      <vt:lpstr>Fixed Points for 2-d Linear Systems</vt:lpstr>
      <vt:lpstr>Nonlinear Models</vt:lpstr>
      <vt:lpstr>Example of Nonlinear Kinetics Yeast adaptation to glucose scarcity</vt:lpstr>
      <vt:lpstr>Modeling the lac Operon</vt:lpstr>
      <vt:lpstr>Fixed Points in lac operon Model </vt:lpstr>
      <vt:lpstr>Characterizing Fixed Point(s)</vt:lpstr>
      <vt:lpstr>Linearization: 1</vt:lpstr>
      <vt:lpstr>Linearization: 2</vt:lpstr>
      <vt:lpstr>Phase Portrait For lac Operon Model</vt:lpstr>
      <vt:lpstr>PowerPoint Presentation</vt:lpstr>
      <vt:lpstr>Effect of Simulation Parameters (Wolf)</vt:lpstr>
      <vt:lpstr>Bifurcations and Bifurcation Plots</vt:lpstr>
      <vt:lpstr>Stochastic Models</vt:lpstr>
      <vt:lpstr>Markov Model Core Concepts</vt:lpstr>
      <vt:lpstr>Markov Model Example: </vt:lpstr>
      <vt:lpstr>Deterministic vs. Stochastic Model</vt:lpstr>
      <vt:lpstr>Effect of the Number of Molecules</vt:lpstr>
      <vt:lpstr>Markov Model Example: </vt:lpstr>
      <vt:lpstr>Key Concepts</vt:lpstr>
      <vt:lpstr>BACKUP</vt:lpstr>
      <vt:lpstr>PowerPoint Presentation</vt:lpstr>
      <vt:lpstr>Single Reactant, Linear Pathway is a Linear  (With Mass Action Kinetics)</vt:lpstr>
      <vt:lpstr>Calculating Fixed Points</vt:lpstr>
    </vt:vector>
  </TitlesOfParts>
  <Company>University of Washington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Tricia Caparas</dc:creator>
  <cp:lastModifiedBy>Joseph Hellerstein</cp:lastModifiedBy>
  <cp:revision>2604</cp:revision>
  <dcterms:created xsi:type="dcterms:W3CDTF">2008-11-04T22:35:39Z</dcterms:created>
  <dcterms:modified xsi:type="dcterms:W3CDTF">2024-10-02T16:55:47Z</dcterms:modified>
</cp:coreProperties>
</file>